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7" r:id="rId5"/>
    <p:sldId id="268" r:id="rId6"/>
    <p:sldId id="269" r:id="rId7"/>
    <p:sldId id="270" r:id="rId8"/>
    <p:sldId id="344" r:id="rId9"/>
    <p:sldId id="271" r:id="rId10"/>
    <p:sldId id="272" r:id="rId11"/>
    <p:sldId id="408" r:id="rId12"/>
    <p:sldId id="409" r:id="rId13"/>
    <p:sldId id="410" r:id="rId14"/>
    <p:sldId id="346" r:id="rId15"/>
    <p:sldId id="411" r:id="rId16"/>
    <p:sldId id="274" r:id="rId17"/>
    <p:sldId id="412" r:id="rId18"/>
    <p:sldId id="414" r:id="rId19"/>
    <p:sldId id="415" r:id="rId20"/>
    <p:sldId id="413" r:id="rId21"/>
    <p:sldId id="275" r:id="rId22"/>
    <p:sldId id="416" r:id="rId23"/>
    <p:sldId id="277" r:id="rId24"/>
    <p:sldId id="289" r:id="rId25"/>
    <p:sldId id="276" r:id="rId26"/>
    <p:sldId id="287" r:id="rId27"/>
    <p:sldId id="290" r:id="rId28"/>
    <p:sldId id="288" r:id="rId29"/>
    <p:sldId id="291" r:id="rId30"/>
    <p:sldId id="292" r:id="rId31"/>
    <p:sldId id="293" r:id="rId32"/>
    <p:sldId id="417" r:id="rId33"/>
    <p:sldId id="294" r:id="rId34"/>
    <p:sldId id="295" r:id="rId35"/>
    <p:sldId id="297" r:id="rId36"/>
    <p:sldId id="296" r:id="rId37"/>
    <p:sldId id="298" r:id="rId38"/>
    <p:sldId id="299" r:id="rId39"/>
    <p:sldId id="300" r:id="rId40"/>
    <p:sldId id="301" r:id="rId41"/>
    <p:sldId id="302" r:id="rId42"/>
    <p:sldId id="303" r:id="rId43"/>
    <p:sldId id="341" r:id="rId44"/>
    <p:sldId id="342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7" r:id="rId58"/>
    <p:sldId id="318" r:id="rId59"/>
    <p:sldId id="316" r:id="rId60"/>
    <p:sldId id="319" r:id="rId61"/>
    <p:sldId id="320" r:id="rId62"/>
    <p:sldId id="321" r:id="rId63"/>
    <p:sldId id="322" r:id="rId64"/>
    <p:sldId id="323" r:id="rId65"/>
    <p:sldId id="339" r:id="rId66"/>
    <p:sldId id="324" r:id="rId67"/>
    <p:sldId id="418" r:id="rId68"/>
    <p:sldId id="325" r:id="rId69"/>
    <p:sldId id="419" r:id="rId70"/>
    <p:sldId id="327" r:id="rId71"/>
    <p:sldId id="420" r:id="rId72"/>
    <p:sldId id="328" r:id="rId73"/>
    <p:sldId id="421" r:id="rId74"/>
    <p:sldId id="330" r:id="rId75"/>
    <p:sldId id="331" r:id="rId76"/>
    <p:sldId id="422" r:id="rId77"/>
    <p:sldId id="329" r:id="rId78"/>
    <p:sldId id="332" r:id="rId79"/>
    <p:sldId id="423" r:id="rId80"/>
    <p:sldId id="326" r:id="rId81"/>
    <p:sldId id="333" r:id="rId82"/>
    <p:sldId id="340" r:id="rId83"/>
    <p:sldId id="334" r:id="rId84"/>
    <p:sldId id="343" r:id="rId85"/>
    <p:sldId id="335" r:id="rId86"/>
    <p:sldId id="336" r:id="rId87"/>
    <p:sldId id="347" r:id="rId88"/>
    <p:sldId id="348" r:id="rId89"/>
    <p:sldId id="337" r:id="rId90"/>
    <p:sldId id="424" r:id="rId91"/>
    <p:sldId id="338" r:id="rId92"/>
    <p:sldId id="425" r:id="rId93"/>
    <p:sldId id="427" r:id="rId94"/>
    <p:sldId id="426" r:id="rId9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9B8"/>
    <a:srgbClr val="006600"/>
    <a:srgbClr val="2E2C2D"/>
    <a:srgbClr val="FF6699"/>
    <a:srgbClr val="2F2D2E"/>
    <a:srgbClr val="005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A9FF-9F28-4497-9AEE-4440B1A5CEBD}" type="datetimeFigureOut">
              <a:rPr lang="pt-BR" smtClean="0"/>
              <a:t>06/11/2021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E6C6-7E8C-46EA-8858-BEE230251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19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A9FF-9F28-4497-9AEE-4440B1A5CEBD}" type="datetimeFigureOut">
              <a:rPr lang="pt-BR" smtClean="0"/>
              <a:t>06/11/2021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E6C6-7E8C-46EA-8858-BEE230251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3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A9FF-9F28-4497-9AEE-4440B1A5CEBD}" type="datetimeFigureOut">
              <a:rPr lang="pt-BR" smtClean="0"/>
              <a:t>06/11/2021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E6C6-7E8C-46EA-8858-BEE230251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55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A9FF-9F28-4497-9AEE-4440B1A5CEBD}" type="datetimeFigureOut">
              <a:rPr lang="pt-BR" smtClean="0"/>
              <a:t>06/11/2021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E6C6-7E8C-46EA-8858-BEE230251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99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A9FF-9F28-4497-9AEE-4440B1A5CEBD}" type="datetimeFigureOut">
              <a:rPr lang="pt-BR" smtClean="0"/>
              <a:t>06/11/2021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E6C6-7E8C-46EA-8858-BEE230251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10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A9FF-9F28-4497-9AEE-4440B1A5CEBD}" type="datetimeFigureOut">
              <a:rPr lang="pt-BR" smtClean="0"/>
              <a:t>06/11/2021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E6C6-7E8C-46EA-8858-BEE230251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23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A9FF-9F28-4497-9AEE-4440B1A5CEBD}" type="datetimeFigureOut">
              <a:rPr lang="pt-BR" smtClean="0"/>
              <a:t>06/11/2021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E6C6-7E8C-46EA-8858-BEE230251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6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A9FF-9F28-4497-9AEE-4440B1A5CEBD}" type="datetimeFigureOut">
              <a:rPr lang="pt-BR" smtClean="0"/>
              <a:t>06/11/2021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E6C6-7E8C-46EA-8858-BEE230251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29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A9FF-9F28-4497-9AEE-4440B1A5CEBD}" type="datetimeFigureOut">
              <a:rPr lang="pt-BR" smtClean="0"/>
              <a:t>06/11/2021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E6C6-7E8C-46EA-8858-BEE230251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35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A9FF-9F28-4497-9AEE-4440B1A5CEBD}" type="datetimeFigureOut">
              <a:rPr lang="pt-BR" smtClean="0"/>
              <a:t>06/11/2021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E6C6-7E8C-46EA-8858-BEE230251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98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A9FF-9F28-4497-9AEE-4440B1A5CEBD}" type="datetimeFigureOut">
              <a:rPr lang="pt-BR" smtClean="0"/>
              <a:t>06/11/2021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E6C6-7E8C-46EA-8858-BEE230251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17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3A9FF-9F28-4497-9AEE-4440B1A5CEBD}" type="datetimeFigureOut">
              <a:rPr lang="pt-BR" smtClean="0"/>
              <a:t>06/11/2021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4E6C6-7E8C-46EA-8858-BEE230251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58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br/agricultura/pt-br/assuntos/insumos-agropecuarios/arquivos-publicacoes-insumos/2946_regras_analise__sementes.pdf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haka.com.br/produtos/linha-agricola/medidor-de-umidade-de-graos-portatil/g610i" TargetMode="External"/><Relationship Id="rId4" Type="http://schemas.openxmlformats.org/officeDocument/2006/relationships/hyperlink" Target="http://www.inmetro.gov.br/legislacao/pam/pdf/PAM006465.pdf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haka.com.br/produtos/linha-agricola/medidor-de-umidade-de-graos-portatil/g650i" TargetMode="External"/><Relationship Id="rId4" Type="http://schemas.openxmlformats.org/officeDocument/2006/relationships/hyperlink" Target="https://www.gehaka.com.br/produtos/linha-agricola/medidor-de-umidade-de-graos-de-bancada/g1000/catalogo_g1000.pdf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4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4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gehaka.com.br/produtos/linha-agricola/medidor-de-umidade-de-graos-de-bancada/g1000/catalogo_g1000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br/agricultura/pt-br/assuntos/insumos-agropecuarios/arquivos-publicacoes-insumos/2946_regras_analise__sementes.pdf" TargetMode="External"/><Relationship Id="rId5" Type="http://schemas.openxmlformats.org/officeDocument/2006/relationships/hyperlink" Target="http://www.inmetro.gov.br/legislacao/pam/pdf/PAM006465.pdf" TargetMode="External"/><Relationship Id="rId4" Type="http://schemas.openxmlformats.org/officeDocument/2006/relationships/hyperlink" Target="http://www.inmetro.gov.br/legislacao/rtac/pdf/RTAC002013.pdf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canalrural.com.br/embrapasoja/wp-content/uploads/sites/32/2016/12/Foto-RRRufino-Arquivo-Embrapa-Soja.jpg" TargetMode="External"/><Relationship Id="rId5" Type="http://schemas.openxmlformats.org/officeDocument/2006/relationships/hyperlink" Target="https://www.embrapa.br/image/journal/article?img_id=31354743&amp;t=1516127747634" TargetMode="External"/><Relationship Id="rId4" Type="http://schemas.openxmlformats.org/officeDocument/2006/relationships/hyperlink" Target="https://revistacampoenegocios.com.br/wp-content/uploads/2019/10/34a07cea-ff63-4716-93d5-21eab70698b2-1024x68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338843" y="99809"/>
            <a:ext cx="5976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FEDERAL DO TRIÂNGULO MINEIRO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3781679" y="392410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CAMPUS UNIVERSITÁRIO DE ITURAMA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242559" y="4542167"/>
            <a:ext cx="694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Professor(a) Educador(a):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Danielle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Otte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Carrara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Castan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Sarto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838995" y="5928820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Iturama-MG</a:t>
            </a:r>
            <a:endParaRPr lang="pt-B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Novembro/2021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5237"/>
            <a:ext cx="1227908" cy="1082060"/>
          </a:xfrm>
          <a:prstGeom prst="rect">
            <a:avLst/>
          </a:prstGeom>
        </p:spPr>
      </p:pic>
      <p:pic>
        <p:nvPicPr>
          <p:cNvPr id="34" name="Picture 5" descr="C:\Users\Note\Desktop\Workshop Pós-Graduação\soj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8" y="1937297"/>
            <a:ext cx="1245687" cy="9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Note\Desktop\Workshop Pós-Graduação\feijã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8" y="2873829"/>
            <a:ext cx="1245687" cy="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Note\Desktop\Workshop Pós-Graduação\img_algodao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4023" r="6188" b="13474"/>
          <a:stretch/>
        </p:blipFill>
        <p:spPr bwMode="auto">
          <a:xfrm>
            <a:off x="-8890" y="3807833"/>
            <a:ext cx="1236799" cy="9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8"/>
          <a:srcRect l="39808" r="2024"/>
          <a:stretch/>
        </p:blipFill>
        <p:spPr>
          <a:xfrm>
            <a:off x="17778" y="4811793"/>
            <a:ext cx="1210131" cy="986643"/>
          </a:xfrm>
          <a:prstGeom prst="rect">
            <a:avLst/>
          </a:prstGeom>
          <a:ln>
            <a:noFill/>
          </a:ln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1802"/>
            <a:ext cx="1227909" cy="833890"/>
          </a:xfrm>
          <a:prstGeom prst="rect">
            <a:avLst/>
          </a:prstGeom>
        </p:spPr>
      </p:pic>
      <p:sp>
        <p:nvSpPr>
          <p:cNvPr id="40" name="Retângulo 39"/>
          <p:cNvSpPr/>
          <p:nvPr/>
        </p:nvSpPr>
        <p:spPr>
          <a:xfrm>
            <a:off x="2484030" y="1787868"/>
            <a:ext cx="795602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Beneficiamento e </a:t>
            </a:r>
          </a:p>
          <a:p>
            <a:pPr algn="ctr"/>
            <a:r>
              <a:rPr lang="pt-BR" sz="54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Armazenamento de Grãos</a:t>
            </a:r>
            <a:endParaRPr lang="pt-BR" sz="5400" u="sng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27" y="5844992"/>
            <a:ext cx="790700" cy="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194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740434"/>
            <a:ext cx="12192000" cy="1175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6"/>
            <a:ext cx="607395" cy="5320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248976" y="0"/>
            <a:ext cx="943024" cy="34963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9143" r="39809" b="10667"/>
          <a:stretch/>
        </p:blipFill>
        <p:spPr>
          <a:xfrm rot="16200000">
            <a:off x="3357058" y="-1894699"/>
            <a:ext cx="5501861" cy="11608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607395" y="67438"/>
            <a:ext cx="1018685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219710" algn="ctr">
              <a:lnSpc>
                <a:spcPct val="107000"/>
              </a:lnSpc>
              <a:spcAft>
                <a:spcPts val="0"/>
              </a:spcAft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reservas armazenadas em sementes de algumas espécies de interesse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econômico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1708" y="2129246"/>
            <a:ext cx="11608584" cy="2612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8530045" y="1894114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03696" y="5172890"/>
            <a:ext cx="11608584" cy="287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8530045" y="4950821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315684" y="6287166"/>
            <a:ext cx="11608584" cy="3472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/>
          <p:nvPr/>
        </p:nvCxnSpPr>
        <p:spPr>
          <a:xfrm flipH="1">
            <a:off x="8542033" y="6046567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73513" y="744586"/>
            <a:ext cx="312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arirpo)"/>
              </a:rPr>
              <a:t>Ex</a:t>
            </a:r>
            <a:r>
              <a:rPr lang="pt-BR" b="1" dirty="0" smtClean="0">
                <a:latin typeface="arirpo)"/>
              </a:rPr>
              <a:t>: Amiláceas</a:t>
            </a:r>
            <a:endParaRPr lang="pt-BR" b="1" dirty="0">
              <a:latin typeface="arirpo)"/>
            </a:endParaRPr>
          </a:p>
        </p:txBody>
      </p:sp>
    </p:spTree>
    <p:extLst>
      <p:ext uri="{BB962C8B-B14F-4D97-AF65-F5344CB8AC3E}">
        <p14:creationId xmlns:p14="http://schemas.microsoft.com/office/powerpoint/2010/main" val="251277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194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740434"/>
            <a:ext cx="12192000" cy="1175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6"/>
            <a:ext cx="607395" cy="5320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248976" y="0"/>
            <a:ext cx="943024" cy="34963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9143" r="39809" b="10667"/>
          <a:stretch/>
        </p:blipFill>
        <p:spPr>
          <a:xfrm rot="16200000">
            <a:off x="3357058" y="-1894699"/>
            <a:ext cx="5501861" cy="11608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607395" y="67438"/>
            <a:ext cx="1018685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219710" algn="ctr">
              <a:lnSpc>
                <a:spcPct val="107000"/>
              </a:lnSpc>
              <a:spcAft>
                <a:spcPts val="0"/>
              </a:spcAft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reservas armazenadas em sementes de algumas espécies de interesse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econômico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15684" y="4058613"/>
            <a:ext cx="11608584" cy="2612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8542033" y="3789760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91708" y="3737509"/>
            <a:ext cx="11608584" cy="287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8587753" y="3474718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73513" y="744586"/>
            <a:ext cx="312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arirpo)"/>
              </a:rPr>
              <a:t>Ex</a:t>
            </a:r>
            <a:r>
              <a:rPr lang="pt-BR" b="1" dirty="0" smtClean="0">
                <a:latin typeface="arirpo)"/>
              </a:rPr>
              <a:t>: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Aleuro-amiláceas</a:t>
            </a:r>
            <a:endParaRPr lang="pt-BR" b="1" dirty="0">
              <a:latin typeface="arirpo)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3710953" y="3470018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3731649" y="3853362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0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194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740434"/>
            <a:ext cx="12192000" cy="1175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6"/>
            <a:ext cx="607395" cy="5320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248976" y="0"/>
            <a:ext cx="943024" cy="34963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9143" r="39809" b="10667"/>
          <a:stretch/>
        </p:blipFill>
        <p:spPr>
          <a:xfrm rot="16200000">
            <a:off x="3369046" y="-1907763"/>
            <a:ext cx="5501861" cy="11608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607395" y="67438"/>
            <a:ext cx="1018685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219710" algn="ctr">
              <a:lnSpc>
                <a:spcPct val="107000"/>
              </a:lnSpc>
              <a:spcAft>
                <a:spcPts val="0"/>
              </a:spcAft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reservas armazenadas em sementes de algumas espécies de interesse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econômico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15684" y="4885508"/>
            <a:ext cx="11608584" cy="2612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6028535" y="4598125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03697" y="4310742"/>
            <a:ext cx="11608584" cy="287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5956690" y="4081375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73513" y="744586"/>
            <a:ext cx="312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arirpo)"/>
              </a:rPr>
              <a:t>Ex</a:t>
            </a:r>
            <a:r>
              <a:rPr lang="pt-BR" b="1" dirty="0" smtClean="0">
                <a:latin typeface="arirpo)"/>
              </a:rPr>
              <a:t>: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Oleaginosas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20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194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740434"/>
            <a:ext cx="12192000" cy="1175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6"/>
            <a:ext cx="607395" cy="5320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248976" y="0"/>
            <a:ext cx="943024" cy="34963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9143" r="39809" b="10667"/>
          <a:stretch/>
        </p:blipFill>
        <p:spPr>
          <a:xfrm rot="16200000">
            <a:off x="3357058" y="-1894699"/>
            <a:ext cx="5501861" cy="11608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607395" y="67438"/>
            <a:ext cx="1018685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219710" algn="ctr">
              <a:lnSpc>
                <a:spcPct val="107000"/>
              </a:lnSpc>
              <a:spcAft>
                <a:spcPts val="0"/>
              </a:spcAft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reservas armazenadas em sementes de algumas espécies de interesse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econômico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3696" y="1593362"/>
            <a:ext cx="11608584" cy="2746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6020898" y="1345594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91708" y="1845831"/>
            <a:ext cx="11608584" cy="287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6019821" y="1633071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420185" y="5749203"/>
            <a:ext cx="11608584" cy="259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/>
          <p:nvPr/>
        </p:nvCxnSpPr>
        <p:spPr>
          <a:xfrm flipH="1">
            <a:off x="5944702" y="5486412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73513" y="744586"/>
            <a:ext cx="312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arirpo)"/>
              </a:rPr>
              <a:t>Ex</a:t>
            </a:r>
            <a:r>
              <a:rPr lang="pt-BR" b="1" dirty="0" smtClean="0">
                <a:latin typeface="arirpo)"/>
              </a:rPr>
              <a:t>: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Aleuro-oleaginosas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3777341" y="1330571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3765916" y="1583041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3746347" y="5526314"/>
            <a:ext cx="326572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2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5" t="10729" r="57866" b="2856"/>
          <a:stretch/>
        </p:blipFill>
        <p:spPr>
          <a:xfrm rot="16200000">
            <a:off x="4129499" y="-1452789"/>
            <a:ext cx="3267724" cy="10392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1336126" y="1134907"/>
            <a:ext cx="8567089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219710" algn="just"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Distribuição de reserva em sementes de </a:t>
            </a:r>
            <a:r>
              <a:rPr lang="pt-B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milho</a:t>
            </a:r>
            <a:endParaRPr lang="pt-BR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479817" y="3213463"/>
            <a:ext cx="1293223" cy="5301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8921292" y="3213463"/>
            <a:ext cx="1293223" cy="5301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5009733" y="3060514"/>
            <a:ext cx="352697" cy="300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6579966" y="3210737"/>
            <a:ext cx="1293223" cy="53012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479816" y="3844266"/>
            <a:ext cx="1293223" cy="5301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5009733" y="3757732"/>
            <a:ext cx="352697" cy="300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8951772" y="3793115"/>
            <a:ext cx="1293223" cy="53012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587878" y="3793115"/>
            <a:ext cx="1293223" cy="5301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1479816" y="4475069"/>
            <a:ext cx="1293223" cy="5301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4990075" y="4439686"/>
            <a:ext cx="352697" cy="300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6579966" y="4374392"/>
            <a:ext cx="1293223" cy="5301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8951771" y="4372767"/>
            <a:ext cx="1293223" cy="53012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19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131086" y="1961943"/>
            <a:ext cx="5929828" cy="1575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sz="7200" b="1" u="sng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Carboidratos</a:t>
            </a:r>
            <a:endParaRPr lang="pt-BR" sz="6000" u="sng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5237"/>
            <a:ext cx="1227908" cy="1082060"/>
          </a:xfrm>
          <a:prstGeom prst="rect">
            <a:avLst/>
          </a:prstGeom>
        </p:spPr>
      </p:pic>
      <p:pic>
        <p:nvPicPr>
          <p:cNvPr id="9" name="Picture 5" descr="C:\Users\Note\Desktop\Workshop Pós-Graduação\soj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8" y="1937297"/>
            <a:ext cx="1245687" cy="9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Note\Desktop\Workshop Pós-Graduação\feijã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8" y="2873829"/>
            <a:ext cx="1245687" cy="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ote\Desktop\Workshop Pós-Graduação\img_algodao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4023" r="6188" b="13474"/>
          <a:stretch/>
        </p:blipFill>
        <p:spPr bwMode="auto">
          <a:xfrm>
            <a:off x="-8890" y="3807833"/>
            <a:ext cx="1236799" cy="9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/>
          <a:srcRect l="39808" r="2024"/>
          <a:stretch/>
        </p:blipFill>
        <p:spPr>
          <a:xfrm>
            <a:off x="17778" y="4811793"/>
            <a:ext cx="1210131" cy="986643"/>
          </a:xfrm>
          <a:prstGeom prst="rect">
            <a:avLst/>
          </a:prstGeom>
          <a:ln>
            <a:noFill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1802"/>
            <a:ext cx="1227909" cy="8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61476" y="2912699"/>
            <a:ext cx="11069048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 função: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fornecimento de energia para a retomada de desenvolvimento do embrião durante a germinação.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39191" y="158010"/>
            <a:ext cx="1781257" cy="50430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Carboidratos</a:t>
            </a:r>
            <a:endParaRPr lang="pt-BR" sz="16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1476" y="1249459"/>
            <a:ext cx="11069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Constituem as principais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substâncias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armazenadas em sementes da maior das espécies cultivadas.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61476" y="1965599"/>
            <a:ext cx="10987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Contém hidrogênio e oxigênio na mesma proporção que a água, apresentando a fórmula geral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</a:t>
            </a:r>
            <a:r>
              <a:rPr lang="pt-BR" b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O)</a:t>
            </a:r>
            <a:r>
              <a:rPr lang="pt-BR" b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sendo também conhecidos como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hidratos de carbono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glucídios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61475" y="4092042"/>
            <a:ext cx="11195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cereais e outras gramíneas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especialmente ricos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carboidratos e armazenam menores quantidades de óleo e de proteínas.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61475" y="5184254"/>
            <a:ext cx="11195095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carboidratos podem sem dividido em três grandes grupos: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monossacarídeos, oligossacarídeos e polissacarídeos.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439191" y="158010"/>
            <a:ext cx="1781257" cy="50430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Carboidratos</a:t>
            </a:r>
            <a:endParaRPr lang="pt-BR" sz="16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3987" y="1006131"/>
            <a:ext cx="116346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•"/>
            </a:pPr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Polissacarídeos</a:t>
            </a:r>
            <a:endParaRPr lang="pt-BR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moléculas grandes, formadas pela junção de vários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monossacarídeos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t-BR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são representados pelo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amido, 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hemicelulose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celulose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4169" y="2420628"/>
            <a:ext cx="11517087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Amido: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o principal componente de grãos de cereais, representando a maior fonte de alimentos para a população humana em todo o mundo. </a:t>
            </a:r>
            <a:endParaRPr lang="pt-BR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1811" y="3561472"/>
            <a:ext cx="11508378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Metabolicamente inativo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armazenada em maiores quantidades nas sementes, principalmente no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endosperma de gramíneas e no embrião de algumas leguminosas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69557" y="4543971"/>
            <a:ext cx="11099076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formado a partir de açúcares (principalmente sacarose)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transolocados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sementes, sendo depositado em organelas celulares denominados 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amiloplastos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97546" y="5608351"/>
            <a:ext cx="11347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amido é armazenado principalmente na forma de 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amilose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amilopectina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/>
          </a:p>
        </p:txBody>
      </p:sp>
      <p:sp>
        <p:nvSpPr>
          <p:cNvPr id="14" name="Seta Dobrada para Cima 13"/>
          <p:cNvSpPr/>
          <p:nvPr/>
        </p:nvSpPr>
        <p:spPr>
          <a:xfrm rot="5400000">
            <a:off x="242404" y="4459954"/>
            <a:ext cx="514667" cy="37097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Dobrada para Cima 14"/>
          <p:cNvSpPr/>
          <p:nvPr/>
        </p:nvSpPr>
        <p:spPr>
          <a:xfrm rot="5400000">
            <a:off x="254724" y="3457979"/>
            <a:ext cx="514667" cy="37097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Dobrada para Cima 15"/>
          <p:cNvSpPr/>
          <p:nvPr/>
        </p:nvSpPr>
        <p:spPr>
          <a:xfrm rot="5400000">
            <a:off x="242403" y="5422863"/>
            <a:ext cx="514667" cy="37097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71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6679" y="1006131"/>
            <a:ext cx="11978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b="1" u="sng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Hemicelulose</a:t>
            </a:r>
            <a:r>
              <a:rPr lang="pt-BR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BR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2ª forma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importante de polissacarídeos armazenados em sementes, sento também conhecida como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polissacarídeos de reserva de parede celular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0659" y="149260"/>
            <a:ext cx="3804247" cy="50430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Carboidratos/Polissacarídeos</a:t>
            </a:r>
            <a:endParaRPr lang="pt-BR" sz="16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5713" y="3516923"/>
            <a:ext cx="11617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Celulose</a:t>
            </a:r>
            <a:r>
              <a:rPr lang="pt-BR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polímero da glicose, é outro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constituinte da parede celular,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formando o conjunto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denominado “fibra bruta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eta Dobrada para Cima 8"/>
          <p:cNvSpPr/>
          <p:nvPr/>
        </p:nvSpPr>
        <p:spPr>
          <a:xfrm rot="5400000">
            <a:off x="69235" y="1949599"/>
            <a:ext cx="514667" cy="37097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12057" y="2081421"/>
            <a:ext cx="553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há organelas armazenadoras de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hemicelulose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84069" y="2773230"/>
            <a:ext cx="1146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Geralmente, são compostas por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açúcares: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glucose, galactose, 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manose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xilose e 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arabinose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dirty="0"/>
          </a:p>
        </p:txBody>
      </p:sp>
      <p:sp>
        <p:nvSpPr>
          <p:cNvPr id="12" name="Seta Dobrada para Cima 11"/>
          <p:cNvSpPr/>
          <p:nvPr/>
        </p:nvSpPr>
        <p:spPr>
          <a:xfrm rot="5400000">
            <a:off x="69235" y="2587742"/>
            <a:ext cx="514667" cy="37097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12057" y="4569869"/>
            <a:ext cx="1125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Maiores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quantidades de fibra são encontradas no tegumento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quando comparadas aos presentes no endosperma e embrião.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eta Dobrada para Cima 13"/>
          <p:cNvSpPr/>
          <p:nvPr/>
        </p:nvSpPr>
        <p:spPr>
          <a:xfrm rot="5400000">
            <a:off x="69235" y="4477294"/>
            <a:ext cx="514667" cy="37097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9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5953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669556" cy="58655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111693" y="-19732"/>
            <a:ext cx="1080307" cy="40052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6322" y="635007"/>
            <a:ext cx="11821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•"/>
            </a:pPr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 e Oligossacarídeos</a:t>
            </a:r>
            <a:endParaRPr lang="pt-BR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Monossacarídeos: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são carboidratos simples (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sofrem hidrólise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7" name="Retângulo 6"/>
          <p:cNvSpPr/>
          <p:nvPr/>
        </p:nvSpPr>
        <p:spPr>
          <a:xfrm>
            <a:off x="834075" y="39893"/>
            <a:ext cx="155950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Carboidratos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eta Dobrada para Cima 7"/>
          <p:cNvSpPr/>
          <p:nvPr/>
        </p:nvSpPr>
        <p:spPr>
          <a:xfrm rot="5400000">
            <a:off x="126370" y="1584714"/>
            <a:ext cx="514667" cy="37097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18974" y="5135415"/>
            <a:ext cx="115892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Exemplos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Sacarose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</a:t>
            </a:r>
            <a:r>
              <a:rPr lang="pt-BR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lactose, maltose;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têm ação energética após a hidrolise, atuando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principalmente durante a germinação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pt-BR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Rafinose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staquiose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Verbascose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fundamentais para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estabilidade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membranas celulares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conferindo, juntamente com a sacarose, proteção às sementes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a dessecação</a:t>
            </a:r>
            <a:endParaRPr lang="pt-BR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69192" y="1735722"/>
            <a:ext cx="7590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Fórmula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geral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b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</a:t>
            </a: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O)</a:t>
            </a:r>
            <a:r>
              <a:rPr lang="pt-BR" b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onde n geralmente varia de 3 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dirty="0"/>
          </a:p>
        </p:txBody>
      </p:sp>
      <p:sp>
        <p:nvSpPr>
          <p:cNvPr id="11" name="Seta Dobrada para Cima 10"/>
          <p:cNvSpPr/>
          <p:nvPr/>
        </p:nvSpPr>
        <p:spPr>
          <a:xfrm rot="5400000">
            <a:off x="126369" y="2216356"/>
            <a:ext cx="514667" cy="37097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69191" y="2399057"/>
            <a:ext cx="11764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pentoses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hexoses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respectivamente com 5 e 6 átomos de carbono em suas moléculas, são os monossacarídeos mais comuns e mais importantes nos seres vivos. </a:t>
            </a:r>
            <a:endParaRPr lang="pt-BR" dirty="0"/>
          </a:p>
        </p:txBody>
      </p:sp>
      <p:sp>
        <p:nvSpPr>
          <p:cNvPr id="15" name="Seta Dobrada para Cima 14"/>
          <p:cNvSpPr/>
          <p:nvPr/>
        </p:nvSpPr>
        <p:spPr>
          <a:xfrm rot="5400000">
            <a:off x="126369" y="3025027"/>
            <a:ext cx="514667" cy="37097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69191" y="3178837"/>
            <a:ext cx="11883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Exemplos típicos: pentoses 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ibose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(componente estrutural do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RNA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Desoxirribose ( comp. 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hexoses  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Glicose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Frutose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Levulose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Galactose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04623" y="3761852"/>
            <a:ext cx="11990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Oligossacarídeos: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carboidratos formados pela conexão de 2 a 10 monossacarídeos, que se separam por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hidrólise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Seta Dobrada para Cima 18"/>
          <p:cNvSpPr/>
          <p:nvPr/>
        </p:nvSpPr>
        <p:spPr>
          <a:xfrm rot="5400000">
            <a:off x="49036" y="5049658"/>
            <a:ext cx="514667" cy="377174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Dobrada para Cima 19"/>
          <p:cNvSpPr/>
          <p:nvPr/>
        </p:nvSpPr>
        <p:spPr>
          <a:xfrm rot="5400000">
            <a:off x="62193" y="4444795"/>
            <a:ext cx="514667" cy="377174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556034" y="4611578"/>
            <a:ext cx="1144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mais importantes para os seres vivo são os dissacarídeos, formados por dois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monossacarídeos;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10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 animBg="1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92949" y="2070733"/>
            <a:ext cx="9196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Fatores </a:t>
            </a:r>
            <a:r>
              <a:rPr lang="pt-BR" sz="4800" b="1" u="sng" dirty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envolvidos na conservação da qualidade dos grãos</a:t>
            </a:r>
            <a:endParaRPr lang="pt-BR" sz="4800" b="1" u="sng" dirty="0" smtClean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5237"/>
            <a:ext cx="1227908" cy="1082060"/>
          </a:xfrm>
          <a:prstGeom prst="rect">
            <a:avLst/>
          </a:prstGeom>
        </p:spPr>
      </p:pic>
      <p:pic>
        <p:nvPicPr>
          <p:cNvPr id="9" name="Picture 5" descr="C:\Users\Note\Desktop\Workshop Pós-Graduação\so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8" y="1937297"/>
            <a:ext cx="1245687" cy="9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Note\Desktop\Workshop Pós-Graduação\feijã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8" y="2873829"/>
            <a:ext cx="1245687" cy="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ote\Desktop\Workshop Pós-Graduação\img_algodao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4023" r="6188" b="13474"/>
          <a:stretch/>
        </p:blipFill>
        <p:spPr bwMode="auto">
          <a:xfrm>
            <a:off x="-8890" y="3807833"/>
            <a:ext cx="1236799" cy="9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39808" r="2024"/>
          <a:stretch/>
        </p:blipFill>
        <p:spPr>
          <a:xfrm>
            <a:off x="17778" y="4811793"/>
            <a:ext cx="1210131" cy="986643"/>
          </a:xfrm>
          <a:prstGeom prst="rect">
            <a:avLst/>
          </a:prstGeom>
          <a:ln>
            <a:noFill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1802"/>
            <a:ext cx="1227909" cy="83389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80820" y="1626049"/>
            <a:ext cx="96231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sz="72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Lipídios ou gorduras </a:t>
            </a:r>
            <a:endParaRPr lang="pt-BR" sz="6000" u="sng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5237"/>
            <a:ext cx="1227908" cy="1082060"/>
          </a:xfrm>
          <a:prstGeom prst="rect">
            <a:avLst/>
          </a:prstGeom>
        </p:spPr>
      </p:pic>
      <p:pic>
        <p:nvPicPr>
          <p:cNvPr id="9" name="Picture 5" descr="C:\Users\Note\Desktop\Workshop Pós-Graduação\soj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8" y="1937297"/>
            <a:ext cx="1245687" cy="9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Note\Desktop\Workshop Pós-Graduação\feijã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8" y="2873829"/>
            <a:ext cx="1245687" cy="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ote\Desktop\Workshop Pós-Graduação\img_algodao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4023" r="6188" b="13474"/>
          <a:stretch/>
        </p:blipFill>
        <p:spPr bwMode="auto">
          <a:xfrm>
            <a:off x="-8890" y="3807833"/>
            <a:ext cx="1236799" cy="9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/>
          <a:srcRect l="39808" r="2024"/>
          <a:stretch/>
        </p:blipFill>
        <p:spPr>
          <a:xfrm>
            <a:off x="17778" y="4811793"/>
            <a:ext cx="1210131" cy="986643"/>
          </a:xfrm>
          <a:prstGeom prst="rect">
            <a:avLst/>
          </a:prstGeom>
          <a:ln>
            <a:noFill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1802"/>
            <a:ext cx="1227909" cy="8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95943" y="960632"/>
            <a:ext cx="11782698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moléculas compostas pela associação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ácidos graxos e álcool (glicerol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68138" y="5801"/>
            <a:ext cx="173930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Lipídios</a:t>
            </a:r>
            <a:endParaRPr lang="pt-BR" sz="16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5943" y="1515877"/>
            <a:ext cx="1152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apresentar na forma 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óleos, gorduras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ceras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40006" y="3969746"/>
            <a:ext cx="114945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DIFERENÇA ENTRE ÓLEOS E GORDURAS???</a:t>
            </a:r>
            <a:endParaRPr lang="pt-B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771317" y="2711040"/>
            <a:ext cx="3627083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VALENDOO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582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770274"/>
            <a:ext cx="12192000" cy="877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664868" cy="58244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005136" y="0"/>
            <a:ext cx="1186864" cy="44003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64868" y="5801"/>
            <a:ext cx="1748936" cy="4218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Lipídios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8525" y="1265821"/>
            <a:ext cx="8739051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componentes de animais ou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vegetais;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940071" y="600936"/>
            <a:ext cx="511628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R: Óleos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líquidos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temperatura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ambiente </a:t>
            </a:r>
          </a:p>
          <a:p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Gorduras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sólidas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169816" y="1669401"/>
            <a:ext cx="10604542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nsolúveis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água, mas solúveis em éter, clorofórmio, benzeno e outros solventes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orgânicos;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9816" y="2035663"/>
            <a:ext cx="12305211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Tratam-se de ésteres de ácidos graxos e glicerol ou seus vários produtos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hidrolíticos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69816" y="2421976"/>
            <a:ext cx="11996057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Conhecidos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glicerídeos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mais especificamente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triglicerídeos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porque cada molécula de glicerol é combinada com três de ácidos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graxos;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69816" y="3095538"/>
            <a:ext cx="1178269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Constituídos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apenas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átomos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carbono, hidrogênio 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oxigênio;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4098" y="3449435"/>
            <a:ext cx="1161288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mais abundantes no embrião, principalmente na forma de triglicerídeos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armazenados em organelas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celulares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denominadas 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esferossomos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corpúsculos de óleo.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46958" y="4090184"/>
            <a:ext cx="1156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Considerados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fontes de energia mais eficientes que os carboidratos, durante a germinação e também podem ter função de reserva (fornecimento de energia) e estrutural. 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124098" y="4703632"/>
            <a:ext cx="12605657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lipídios é baseada em sua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composição: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95318" y="6129078"/>
            <a:ext cx="1128764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Derivados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O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riginados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lipídios simples ou compostos,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hidrolise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incluem vários ácidos graxos e álcoois de moléculas grandes, como 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colesterol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Seta Dobrada para Cima 21"/>
          <p:cNvSpPr/>
          <p:nvPr/>
        </p:nvSpPr>
        <p:spPr>
          <a:xfrm rot="5400000">
            <a:off x="305032" y="5026475"/>
            <a:ext cx="348695" cy="37097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64868" y="5128653"/>
            <a:ext cx="362952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Á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graxos 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glicerol;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Seta Dobrada para Cima 23"/>
          <p:cNvSpPr/>
          <p:nvPr/>
        </p:nvSpPr>
        <p:spPr>
          <a:xfrm rot="5400000">
            <a:off x="300439" y="5463464"/>
            <a:ext cx="348695" cy="37097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595318" y="5568613"/>
            <a:ext cx="11663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Compostos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É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ácidos graxos, contendo grupos químicos adicionais, como os fosfolipídios, componentes da estrutura das membranas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células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dirty="0"/>
          </a:p>
        </p:txBody>
      </p:sp>
      <p:sp>
        <p:nvSpPr>
          <p:cNvPr id="26" name="Seta Dobrada para Cima 25"/>
          <p:cNvSpPr/>
          <p:nvPr/>
        </p:nvSpPr>
        <p:spPr>
          <a:xfrm rot="5400000">
            <a:off x="300438" y="6059673"/>
            <a:ext cx="348695" cy="37097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8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6" grpId="0"/>
      <p:bldP spid="7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68138" y="0"/>
            <a:ext cx="1748936" cy="4218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Lipídios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07713" y="1006131"/>
            <a:ext cx="117957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maioria dos lipídios presentes nas sementes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do tipo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graxos são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identificados pelo número de átomos de carbono e de ligações duplas entre átomos de carbono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suas cadeias, </a:t>
            </a:r>
            <a:r>
              <a:rPr lang="pt-BR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seja,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dependendo da ausência ou presença de ligações dupla carbono-carbono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11130" y="2795357"/>
            <a:ext cx="11344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Saturados: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contem número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de átomos de carbono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(geralmente 4 a 24), apresentam uma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ligação simples entre carbonos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têm ligações duplas entre átomos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carbono em sua molécula; </a:t>
            </a:r>
            <a:endParaRPr lang="pt-BR" dirty="0"/>
          </a:p>
        </p:txBody>
      </p:sp>
      <p:sp>
        <p:nvSpPr>
          <p:cNvPr id="10" name="Seta Dobrada para Cima 9"/>
          <p:cNvSpPr/>
          <p:nvPr/>
        </p:nvSpPr>
        <p:spPr>
          <a:xfrm rot="5400000">
            <a:off x="158219" y="3338620"/>
            <a:ext cx="454463" cy="3554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63188" y="3500228"/>
            <a:ext cx="11324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ácido palmítico (16:0, com 16 átomos de carbono e nenhuma cadeia dupla) é o principal ácido graxo saturado das sementes oleaginosas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11130" y="4148423"/>
            <a:ext cx="1189234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Insaturados: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contém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ou mais ligações duplas nas cadeias de hidrocarbonetos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indicando que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 ser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convertidos em saturados através da hidrogenação catalítica;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3188" y="4921567"/>
            <a:ext cx="1162881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 uma cadeia dupla, como o ácido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oleico,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identificados como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monoinsaturados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e, com mais de uma, </a:t>
            </a:r>
            <a:r>
              <a:rPr lang="pt-BR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poliinsaturados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eta Dobrada para Cima 13"/>
          <p:cNvSpPr/>
          <p:nvPr/>
        </p:nvSpPr>
        <p:spPr>
          <a:xfrm rot="5400000">
            <a:off x="158219" y="4761954"/>
            <a:ext cx="454463" cy="3554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1130" y="5635412"/>
            <a:ext cx="1144306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405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rincipais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ácidos graxos insaturados em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sementes: Oleico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 uma ligação dupla (18:1), e o linoleico, com duas (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18:2), os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ácidos graxos 18:3, como o linolênico, tem grande tendência à oxidação; para sua melhor conservação, há necessidade da adição de substancias antioxidantes.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eta Dobrada para Cima 15"/>
          <p:cNvSpPr/>
          <p:nvPr/>
        </p:nvSpPr>
        <p:spPr>
          <a:xfrm rot="5400000">
            <a:off x="158219" y="5447013"/>
            <a:ext cx="454463" cy="3554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  <p:bldP spid="14" grpId="0" animBg="1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6679" y="1081320"/>
            <a:ext cx="1197864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Funções: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1.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germinação, as lipases hidrolisam os triglicerídeos, formando glicerol e ácidos graxos; parte destes é transformada posteriormente em açúcares, liberando energia para 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germinação;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Além dos lipídios de reservas, são importantes os fosfolipídios polares, constituintes essenciais do sistema de membrana celulares, incluindo as de organelas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Contudo,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principais alvos do processo de deterioração pós-maturidade, de modo que a manutenção de sua integridade beneficia o desempenho das sementes.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68138" y="0"/>
            <a:ext cx="1748936" cy="4218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Lipídios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5747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727370"/>
            <a:ext cx="12192000" cy="1306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656063" cy="5747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031261" y="-17612"/>
            <a:ext cx="1160739" cy="43034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35430" y="1463489"/>
            <a:ext cx="10707189" cy="6850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indent="446405"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ácidos graxos em sementes de algumas espécies cultivadas e sua comparação com a gordura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68138" y="0"/>
            <a:ext cx="1748936" cy="3395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Lipídios</a:t>
            </a:r>
            <a:endParaRPr lang="pt-BR" sz="105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1" t="7778" r="53524" b="10317"/>
          <a:stretch/>
        </p:blipFill>
        <p:spPr>
          <a:xfrm rot="16200000">
            <a:off x="3630876" y="-543469"/>
            <a:ext cx="4391059" cy="9941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tângulo 10"/>
          <p:cNvSpPr/>
          <p:nvPr/>
        </p:nvSpPr>
        <p:spPr>
          <a:xfrm>
            <a:off x="855454" y="5917480"/>
            <a:ext cx="9941902" cy="522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7456" y="501577"/>
            <a:ext cx="11660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termos de óleos comestíveis, é interessante o alto teor de ácido linoleico (milho, girassol) e o baixo linolênico; estes apresentam fácil oxidação durante o armazenamento e produção de sabor desagradável.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3997234" y="5807762"/>
            <a:ext cx="484069" cy="3709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5546989" y="5854549"/>
            <a:ext cx="484069" cy="3709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6096000" y="2403566"/>
            <a:ext cx="2747554" cy="108421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0267407" y="4253293"/>
            <a:ext cx="175042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OBS: CULTIVAR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268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730713" y="1688743"/>
            <a:ext cx="4390946" cy="1575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sz="72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</a:t>
            </a:r>
            <a:endParaRPr lang="pt-BR" sz="6000" u="sng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5237"/>
            <a:ext cx="1227908" cy="1082060"/>
          </a:xfrm>
          <a:prstGeom prst="rect">
            <a:avLst/>
          </a:prstGeom>
        </p:spPr>
      </p:pic>
      <p:pic>
        <p:nvPicPr>
          <p:cNvPr id="9" name="Picture 5" descr="C:\Users\Note\Desktop\Workshop Pós-Graduação\soj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8" y="1937297"/>
            <a:ext cx="1245687" cy="9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Note\Desktop\Workshop Pós-Graduação\feijã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8" y="2873829"/>
            <a:ext cx="1245687" cy="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ote\Desktop\Workshop Pós-Graduação\img_algodao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4023" r="6188" b="13474"/>
          <a:stretch/>
        </p:blipFill>
        <p:spPr bwMode="auto">
          <a:xfrm>
            <a:off x="-8890" y="3807833"/>
            <a:ext cx="1236799" cy="9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/>
          <a:srcRect l="39808" r="2024"/>
          <a:stretch/>
        </p:blipFill>
        <p:spPr>
          <a:xfrm>
            <a:off x="17778" y="4811793"/>
            <a:ext cx="1210131" cy="986643"/>
          </a:xfrm>
          <a:prstGeom prst="rect">
            <a:avLst/>
          </a:prstGeom>
          <a:ln>
            <a:noFill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1802"/>
            <a:ext cx="1227909" cy="8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43989" y="1028778"/>
            <a:ext cx="1184801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macromoléculas nitrogenadas, constituídas por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combinações de aminoácidos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tão importantes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vida vegetal e animal, que todas 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reações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fisiológicas das células vivas gravitam em torno de suas propriedades químicas 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físicas! </a:t>
            </a:r>
          </a:p>
        </p:txBody>
      </p:sp>
      <p:sp>
        <p:nvSpPr>
          <p:cNvPr id="7" name="Retângulo 6"/>
          <p:cNvSpPr/>
          <p:nvPr/>
        </p:nvSpPr>
        <p:spPr>
          <a:xfrm>
            <a:off x="968138" y="0"/>
            <a:ext cx="1748936" cy="3395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</a:t>
            </a:r>
            <a:endParaRPr lang="pt-BR" sz="105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3989" y="2243179"/>
            <a:ext cx="1173915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composição dos aminoácidos das proteínas de reserva determina o valor nutricional do alimento, de modo que as tentativas de correção de distorções nutricionais tem sido um dos principais objetivos dos programas de melhoramento de cultivares;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vários aminoácidos indispensáveis à dieta humana, como arginina, histidina,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triptofano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valina;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conteúdo proteico das sementes das principais espécies cultivadas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deficiente em um ou mais aminoácidos essenciais,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daí a necessidade da composição 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dietas balanceadas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dar suporte às exigências dos seres vivos.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5132" y="5244000"/>
            <a:ext cx="11377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aminoácidos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substâncias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orgânicas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moléculas compostas por um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amina (NH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um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radical ácido ou carboxila (COOH)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o grupo amina confere propriedades básicas aos aminoácidos e o grupo carboxila, propriedades acidas.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76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68138" y="0"/>
            <a:ext cx="1748936" cy="3395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</a:t>
            </a:r>
            <a:endParaRPr lang="pt-BR" sz="105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7565" y="1006131"/>
            <a:ext cx="11756572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diferença entre os aminoácidos é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determinada pelo número de átomos que constituem o tipo de radical associado a carbono do grupo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amina;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conhecidos cerca de 20 aminoácidos que participam diretamente da estrutura das proteínas;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7565" y="2554171"/>
            <a:ext cx="11547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vegetais podem sintetizar os 20 aminoácidos, sendo que o mesmo não ocorre nos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animais;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17565" y="3105835"/>
            <a:ext cx="9026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ligação que se estabelece entre dois aminoácidos é chamada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ligação peptídica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06331" y="3739755"/>
            <a:ext cx="11672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40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pt-BR" b="1" u="sng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dipeptídeo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formado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 ligação ente um carbono do grupo ácido de um aminoácido com o nitrogênio de outro aminoácido. 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eta Dobrada para Cima 11"/>
          <p:cNvSpPr/>
          <p:nvPr/>
        </p:nvSpPr>
        <p:spPr>
          <a:xfrm rot="5400000">
            <a:off x="256837" y="3753011"/>
            <a:ext cx="454463" cy="3554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59776" y="4753552"/>
            <a:ext cx="11567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Portanto, as proteínas podem ser constituídas por uma cadeia simples de polipeptídio ou por polipeptídios de cadeias de vários tamanhos, resultando da união de até centenas de moléculas de aminoácidos; 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35428" y="5624510"/>
            <a:ext cx="117565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40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cadeias são reunidas por pontes de hidrogênios entre os aminoácidos.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eta Dobrada para Cima 14"/>
          <p:cNvSpPr/>
          <p:nvPr/>
        </p:nvSpPr>
        <p:spPr>
          <a:xfrm rot="5400000">
            <a:off x="256836" y="4652143"/>
            <a:ext cx="454463" cy="3554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Dobrada para Cima 15"/>
          <p:cNvSpPr/>
          <p:nvPr/>
        </p:nvSpPr>
        <p:spPr>
          <a:xfrm rot="5400000">
            <a:off x="256836" y="5585149"/>
            <a:ext cx="454463" cy="3554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8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5209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666206" cy="5836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170599" y="-37518"/>
            <a:ext cx="1021401" cy="3786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30038" r="34852" b="23388"/>
          <a:stretch/>
        </p:blipFill>
        <p:spPr>
          <a:xfrm rot="16200000">
            <a:off x="3023164" y="-270650"/>
            <a:ext cx="3171697" cy="6087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243841" y="473377"/>
            <a:ext cx="11922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estrutura das proteínas é determinada pela maneira como ocorre a ligação entre os aminoácidos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65863" y="4503197"/>
            <a:ext cx="11547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Primária: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sequência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aminoácidos forma cadeia de polipeptídios unidos de forma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linear;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52603" y="800856"/>
            <a:ext cx="114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Primária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3118763" y="816242"/>
            <a:ext cx="1658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Secundária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5267059" y="825224"/>
            <a:ext cx="114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Terciária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>
            <a:off x="7960190" y="1691136"/>
            <a:ext cx="4119148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substituição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apenas um aminoácido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capaz de alterar significativamente o comportamento da molécula proteica,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podendo provocar modificação acentuada ou perda de propriedades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características!</a:t>
            </a:r>
            <a:endParaRPr lang="pt-BR" b="1" dirty="0"/>
          </a:p>
        </p:txBody>
      </p:sp>
      <p:sp>
        <p:nvSpPr>
          <p:cNvPr id="14" name="Retângulo 13"/>
          <p:cNvSpPr/>
          <p:nvPr/>
        </p:nvSpPr>
        <p:spPr>
          <a:xfrm>
            <a:off x="31030" y="4958628"/>
            <a:ext cx="11582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Secundária: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quando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o filamento proteico se estende em ziguezague ou é enrolado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ao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longo do maior eixo das moléculas dos aminoácidos, assumindo forma helicoidal estabilizada por pontes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hidrogênio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48447" y="5604973"/>
            <a:ext cx="12030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Terciário: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quando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a estrutura secundaria é enrolada, dobrando-se sobre si e estabelecendo relação tridimensional dos segmentos de aminoácidos, a molécula assume forma arredondada ou globosa; caracteriza-se, assim, a estrutura terciária.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968138" y="0"/>
            <a:ext cx="1748936" cy="3395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</a:t>
            </a:r>
            <a:endParaRPr lang="pt-BR" sz="105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2630" y="2942070"/>
            <a:ext cx="944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Capacidade de produção de grãos e sementes no Brasil...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7391" y="3735673"/>
            <a:ext cx="11097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que interferem na conservação dessa qualidade dos grãos (máxima obtida em campo)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2630" y="1237613"/>
            <a:ext cx="711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Definições de: sementes/grãos/operações de pós-colheita;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011144" y="1114187"/>
            <a:ext cx="1492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2630" y="1830579"/>
            <a:ext cx="11024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importância do beneficiamento: aprimorar as qualidades dos lotes de grãos e sementes;</a:t>
            </a:r>
            <a:endParaRPr lang="pt-BR" sz="2000" dirty="0"/>
          </a:p>
        </p:txBody>
      </p:sp>
      <p:sp>
        <p:nvSpPr>
          <p:cNvPr id="13" name="Retângulo 12"/>
          <p:cNvSpPr/>
          <p:nvPr/>
        </p:nvSpPr>
        <p:spPr>
          <a:xfrm>
            <a:off x="10670549" y="1685077"/>
            <a:ext cx="1492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92630" y="2095380"/>
            <a:ext cx="8948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importância do armazenamento: em vários aspectos;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655897" y="2306629"/>
            <a:ext cx="1492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011144" y="2879115"/>
            <a:ext cx="1492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Figurinha sem etique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4" descr="C:\Users\Cliente\Desktop\palmas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7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68138" y="0"/>
            <a:ext cx="1748936" cy="3395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</a:t>
            </a:r>
            <a:endParaRPr lang="pt-BR" sz="105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4503" y="1028778"/>
            <a:ext cx="1169125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da proteína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 </a:t>
            </a:r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intimamente associada à sua função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modo que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alterando a sequência de aminoácidos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uma determinada proteína, a forma da molécula e o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 papel biológico também são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modificados!!!!!!!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8782" y="2018324"/>
            <a:ext cx="11456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molécula de proteína pode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deformar após a exposição a temperaturas elevadas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48714" y="5459555"/>
            <a:ext cx="1149457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temperatura média que causa desnaturação da proteína??????</a:t>
            </a:r>
            <a:endParaRPr lang="pt-B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14562" y="4456770"/>
            <a:ext cx="3627083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VALENDOO</a:t>
            </a:r>
            <a:endParaRPr lang="pt-BR" sz="4800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8782" y="2445222"/>
            <a:ext cx="11782697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fenômeno é conhecido por </a:t>
            </a:r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DESNATURAÇÃO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 proteína, nesse estado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 estrutura química modificada, torna-se </a:t>
            </a:r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FUNCIONALMENTE INATIVA</a:t>
            </a:r>
            <a:r>
              <a:rPr lang="pt-BR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3449250"/>
            <a:ext cx="11978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Funções: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estrutural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nutritiva ou enzimática, participando da estrutura de tecidos, liberando aminoácidos usados como substratos para a respiração e monitorando reações químicas, respectivamente.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4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5991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683923" cy="5991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131662" y="13978"/>
            <a:ext cx="1034814" cy="38366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68138" y="0"/>
            <a:ext cx="1748936" cy="3395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</a:t>
            </a:r>
            <a:endParaRPr lang="pt-BR" sz="105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93808" y="649367"/>
            <a:ext cx="27205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R: Acima de 40ºC!!!!</a:t>
            </a:r>
            <a:endParaRPr lang="pt-BR" sz="2000" b="1" dirty="0"/>
          </a:p>
        </p:txBody>
      </p:sp>
      <p:sp>
        <p:nvSpPr>
          <p:cNvPr id="10" name="Retângulo 9"/>
          <p:cNvSpPr/>
          <p:nvPr/>
        </p:nvSpPr>
        <p:spPr>
          <a:xfrm>
            <a:off x="93618" y="1160034"/>
            <a:ext cx="11691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Proteínas Metabolicamente Inativas:</a:t>
            </a:r>
            <a:r>
              <a:rPr lang="pt-BR" altLang="pt-BR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proteínas de armazenamento são aquelas cuja composição </a:t>
            </a: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exerce 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importante papel de apoio </a:t>
            </a: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germinação e desenvolvimento inicial das plântulas; 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19698" y="2001252"/>
            <a:ext cx="11372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Representam 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pelo menos 50% das proteínas constituintes das </a:t>
            </a: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sementes; 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Dobrada para Cima 11"/>
          <p:cNvSpPr/>
          <p:nvPr/>
        </p:nvSpPr>
        <p:spPr>
          <a:xfrm rot="5400000">
            <a:off x="158500" y="1890941"/>
            <a:ext cx="366920" cy="3554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19698" y="2408276"/>
            <a:ext cx="10824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São utilizadas para </a:t>
            </a:r>
            <a:r>
              <a:rPr lang="pt-BR" alt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formação de novos tecidos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nos pontos de crescimento do embrião, </a:t>
            </a:r>
            <a:r>
              <a:rPr lang="pt-BR" alt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durante a </a:t>
            </a:r>
            <a:r>
              <a:rPr lang="pt-BR" alt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germinação;</a:t>
            </a:r>
            <a:endParaRPr lang="pt-BR" alt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19698" y="3052723"/>
            <a:ext cx="11072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Podem 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 de quatro </a:t>
            </a: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classes: </a:t>
            </a:r>
            <a:r>
              <a:rPr lang="pt-BR" alt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albuminas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alt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globulinas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altLang="pt-B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prolaminas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pt-BR" altLang="pt-BR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glutelinas</a:t>
            </a:r>
            <a:endParaRPr lang="pt-BR" b="1" dirty="0"/>
          </a:p>
        </p:txBody>
      </p:sp>
      <p:sp>
        <p:nvSpPr>
          <p:cNvPr id="17" name="Retângulo 16"/>
          <p:cNvSpPr/>
          <p:nvPr/>
        </p:nvSpPr>
        <p:spPr>
          <a:xfrm>
            <a:off x="164220" y="3532149"/>
            <a:ext cx="1057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 Metabolicamente Ativas: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representadas pelas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enzimas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pelas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nucleoproteínas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pt-BR" dirty="0"/>
          </a:p>
        </p:txBody>
      </p:sp>
      <p:sp>
        <p:nvSpPr>
          <p:cNvPr id="18" name="Seta Dobrada para Cima 17"/>
          <p:cNvSpPr/>
          <p:nvPr/>
        </p:nvSpPr>
        <p:spPr>
          <a:xfrm rot="5400000">
            <a:off x="158500" y="2331144"/>
            <a:ext cx="366920" cy="3554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Dobrada para Cima 18"/>
          <p:cNvSpPr/>
          <p:nvPr/>
        </p:nvSpPr>
        <p:spPr>
          <a:xfrm rot="5400000">
            <a:off x="158500" y="2925770"/>
            <a:ext cx="366920" cy="3554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19696" y="4082277"/>
            <a:ext cx="11826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biocatalisadores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acelerando reações biológicas da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digestão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hidrolíticas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assimilação de nutrientes; as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desmolíticas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participam do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respiratório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519696" y="4882593"/>
            <a:ext cx="11372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Atuam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substratos específicos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principalmente amido, lipídios 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proteínas;</a:t>
            </a:r>
            <a:endParaRPr lang="pt-BR" dirty="0"/>
          </a:p>
        </p:txBody>
      </p:sp>
      <p:sp>
        <p:nvSpPr>
          <p:cNvPr id="22" name="Seta Dobrada para Cima 21"/>
          <p:cNvSpPr/>
          <p:nvPr/>
        </p:nvSpPr>
        <p:spPr>
          <a:xfrm rot="5400000">
            <a:off x="158498" y="3989335"/>
            <a:ext cx="366920" cy="3554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Dobrada para Cima 22"/>
          <p:cNvSpPr/>
          <p:nvPr/>
        </p:nvSpPr>
        <p:spPr>
          <a:xfrm rot="5400000">
            <a:off x="158498" y="5456132"/>
            <a:ext cx="366920" cy="3554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19696" y="5429174"/>
            <a:ext cx="11498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nucleoproteínas são representadas pelos ácidos nucleicos (DNA e RNA), fundamentais para a síntese de proteínas e responsáveis pela estrutura e funcionamento dos cromossomos e genes.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Seta Dobrada para Cima 24"/>
          <p:cNvSpPr/>
          <p:nvPr/>
        </p:nvSpPr>
        <p:spPr>
          <a:xfrm rot="5400000">
            <a:off x="158498" y="4781242"/>
            <a:ext cx="366920" cy="3554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8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5" grpId="0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822332" y="1749593"/>
            <a:ext cx="9469259" cy="1575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sz="72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 componentes</a:t>
            </a:r>
            <a:endParaRPr lang="pt-BR" sz="6000" u="sng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5237"/>
            <a:ext cx="1227908" cy="1082060"/>
          </a:xfrm>
          <a:prstGeom prst="rect">
            <a:avLst/>
          </a:prstGeom>
        </p:spPr>
      </p:pic>
      <p:pic>
        <p:nvPicPr>
          <p:cNvPr id="9" name="Picture 5" descr="C:\Users\Note\Desktop\Workshop Pós-Graduação\soj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8" y="1937297"/>
            <a:ext cx="1245687" cy="9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Note\Desktop\Workshop Pós-Graduação\feijã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8" y="2873829"/>
            <a:ext cx="1245687" cy="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ote\Desktop\Workshop Pós-Graduação\img_algodao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4023" r="6188" b="13474"/>
          <a:stretch/>
        </p:blipFill>
        <p:spPr bwMode="auto">
          <a:xfrm>
            <a:off x="-8890" y="3807833"/>
            <a:ext cx="1236799" cy="9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/>
          <a:srcRect l="39808" r="2024"/>
          <a:stretch/>
        </p:blipFill>
        <p:spPr>
          <a:xfrm>
            <a:off x="17778" y="4811793"/>
            <a:ext cx="1210131" cy="986643"/>
          </a:xfrm>
          <a:prstGeom prst="rect">
            <a:avLst/>
          </a:prstGeom>
          <a:ln>
            <a:noFill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1802"/>
            <a:ext cx="1227909" cy="8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211233" y="3312665"/>
            <a:ext cx="6096000" cy="463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aninos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alcaloides e compostos fenólicos.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3440" y="2044486"/>
            <a:ext cx="5742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 categoria, enquadram-se: </a:t>
            </a:r>
            <a:endParaRPr lang="pt-BR" sz="2800" b="1" dirty="0"/>
          </a:p>
        </p:txBody>
      </p:sp>
      <p:sp>
        <p:nvSpPr>
          <p:cNvPr id="12" name="Retângulo 11"/>
          <p:cNvSpPr/>
          <p:nvPr/>
        </p:nvSpPr>
        <p:spPr>
          <a:xfrm>
            <a:off x="6211233" y="1543770"/>
            <a:ext cx="5243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Reguladores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crescimento (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fitormônios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>
            <a:off x="6211233" y="2139740"/>
            <a:ext cx="1687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Vitaminas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pt-BR" b="1" dirty="0"/>
          </a:p>
        </p:txBody>
      </p:sp>
      <p:sp>
        <p:nvSpPr>
          <p:cNvPr id="14" name="Retângulo 13"/>
          <p:cNvSpPr/>
          <p:nvPr/>
        </p:nvSpPr>
        <p:spPr>
          <a:xfrm>
            <a:off x="6211233" y="2728220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Compostos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fosforados, </a:t>
            </a:r>
            <a:endParaRPr lang="pt-BR" b="1" dirty="0"/>
          </a:p>
        </p:txBody>
      </p:sp>
      <p:sp>
        <p:nvSpPr>
          <p:cNvPr id="16" name="Retângulo 15"/>
          <p:cNvSpPr/>
          <p:nvPr/>
        </p:nvSpPr>
        <p:spPr>
          <a:xfrm>
            <a:off x="968138" y="0"/>
            <a:ext cx="2480456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4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 componentes</a:t>
            </a:r>
            <a:endParaRPr lang="pt-BR" sz="11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17781" y="6489257"/>
            <a:ext cx="12192000" cy="3859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177664" y="1943351"/>
            <a:ext cx="879552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4000" b="1" u="sng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Fatores que afetam a composição química das sementes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958"/>
            <a:ext cx="1227908" cy="1082060"/>
          </a:xfrm>
          <a:prstGeom prst="rect">
            <a:avLst/>
          </a:prstGeom>
        </p:spPr>
      </p:pic>
      <p:pic>
        <p:nvPicPr>
          <p:cNvPr id="9" name="Picture 5" descr="C:\Users\Note\Desktop\Workshop Pós-Graduação\soj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9" y="1881520"/>
            <a:ext cx="1245687" cy="9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Note\Desktop\Workshop Pós-Graduação\feijã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" y="2783497"/>
            <a:ext cx="1245687" cy="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ote\Desktop\Workshop Pós-Graduação\img_algodao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4023" r="6188" b="13474"/>
          <a:stretch/>
        </p:blipFill>
        <p:spPr bwMode="auto">
          <a:xfrm>
            <a:off x="-17781" y="3683947"/>
            <a:ext cx="1236799" cy="9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/>
          <a:srcRect l="39808" r="2024"/>
          <a:stretch/>
        </p:blipFill>
        <p:spPr>
          <a:xfrm>
            <a:off x="10374" y="4668724"/>
            <a:ext cx="1210131" cy="986643"/>
          </a:xfrm>
          <a:prstGeom prst="rect">
            <a:avLst/>
          </a:prstGeom>
          <a:ln>
            <a:noFill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" y="5655367"/>
            <a:ext cx="1227909" cy="8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32773" y="1362973"/>
            <a:ext cx="9329798" cy="7755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Genótipo;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Posição da semente em relação à inflorescência ou ao </a:t>
            </a: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fruto;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altLang="pt-BR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Condições </a:t>
            </a:r>
            <a:r>
              <a:rPr lang="pt-BR" alt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climáticas;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Estádio de </a:t>
            </a: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maturação;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Idade;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Práticas culturais;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400" b="1" u="sng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altLang="pt-BR" sz="2400" b="1" u="sng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altLang="pt-BR" sz="2400" b="1" u="sng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altLang="pt-BR" sz="2400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sz="2400" b="1" u="sng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sz="2400" b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sz="2400" b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42903" y="158010"/>
            <a:ext cx="67817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Fatores que afetam a composição química das 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42903" y="158010"/>
            <a:ext cx="67817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Fatores que afetam a composição química das 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84044" y="1029893"/>
            <a:ext cx="1821332" cy="586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Genótipo</a:t>
            </a:r>
            <a:endParaRPr lang="pt-BR" sz="2000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81526" y="1798364"/>
            <a:ext cx="11697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composição química de sementes varia consideravelmente entre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espécies e cultivares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sob </a:t>
            </a:r>
            <a:r>
              <a:rPr lang="pt-BR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forte influência do </a:t>
            </a:r>
            <a:r>
              <a:rPr lang="pt-BR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genótipo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22742" y="2566835"/>
            <a:ext cx="11910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melhoristas têm condições para obter novos cultivares de espécies importante, cujas sementes apresentam composição que atenda os interesses de consumidores diretos ou da indústria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transformação; 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22742" y="3358276"/>
            <a:ext cx="11594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soja é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selecionada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 obtenção de sementes com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teores elevados de óleo e de proteínas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em geral, essas sementes têm cerca 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duas partes de proteína para uma de óleo.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-191589" y="4112987"/>
            <a:ext cx="12383589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533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relação inversa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os teores 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 e de óleo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ou seja, a elevação do teor de óleo ocorre paralelamente à redução do de proteínas 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vice-versa;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191589" y="5099941"/>
            <a:ext cx="12170230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533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 haver relação negativa entre os teores de proteínas e a quantidade de sementes produzidas e positiva entre o teor de proteínas e o potencial fisiológico.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42903" y="158010"/>
            <a:ext cx="67817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Fatores que afetam a composição química das 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5031" y="1028778"/>
            <a:ext cx="11076560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Posição da semente em relação à inflorescência ou ao fruto</a:t>
            </a:r>
            <a:endParaRPr lang="pt-BR" sz="2400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1936" y="2071113"/>
            <a:ext cx="11632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associação entre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início do florescimento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épocas em que ocorre 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polinização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condições climáticas predominantes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a </a:t>
            </a:r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maturação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afeta diretamente a uniformidade do processo e a composição química da semente.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41936" y="3322781"/>
            <a:ext cx="11763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sementes de girassol formadas na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região mediana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periferia do capítulo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geralmente possuem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maiores teores de óleo e de proteínas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 relação às da região central, onde as sementes são, frequentemente, mal formadas devido à nutrição deficiente;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37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723158"/>
            <a:ext cx="12192000" cy="1348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14251" y="987941"/>
            <a:ext cx="3619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altLang="pt-BR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Condições climáticas</a:t>
            </a:r>
            <a:endParaRPr lang="pt-BR" altLang="pt-BR" sz="2400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4251" y="1612459"/>
            <a:ext cx="11377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Variações na composição química de sementes de várias espécies, em função das condições climáticas em anos agrícolas diferentes, têm sido relatadas na literatura, pois tanto o </a:t>
            </a:r>
            <a:r>
              <a:rPr lang="pt-BR" altLang="pt-BR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florescimento como a fecundação e maturação não são uniformes 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toda a extensão da planta e </a:t>
            </a:r>
            <a:r>
              <a:rPr lang="pt-BR" altLang="pt-BR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podem coincidir com condições climáticas diferentes.</a:t>
            </a:r>
            <a:endParaRPr lang="pt-BR" altLang="pt-B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95154" y="133140"/>
            <a:ext cx="67817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Fatores que afetam a composição química das 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3574" y="2975641"/>
            <a:ext cx="120084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pt-BR" altLang="pt-B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Água:</a:t>
            </a:r>
            <a:r>
              <a:rPr kumimoji="0" lang="pt-BR" altLang="pt-BR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variações climáticas no período de transferência de matéria seca, como a ocorrência de deficiência hídrica, podem provocar redução de peso das sementes e afetar significativamente o seu desempenho;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" name="Seta Dobrada para Cima 10"/>
          <p:cNvSpPr/>
          <p:nvPr/>
        </p:nvSpPr>
        <p:spPr>
          <a:xfrm rot="5400000">
            <a:off x="300607" y="3622597"/>
            <a:ext cx="366920" cy="355475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73" y="3751061"/>
            <a:ext cx="11795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pt-BR" altLang="pt-BR" sz="16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Temperatura:</a:t>
            </a:r>
            <a:r>
              <a:rPr lang="pt-BR" alt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maturação da soja sob temperaturas elevadas</a:t>
            </a:r>
            <a:r>
              <a:rPr lang="pt-BR" alt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pode determinar a produção de </a:t>
            </a:r>
            <a:r>
              <a:rPr lang="pt-BR" alt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sementes com maior teor de óleo e menor teor de proteínas;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ta Dobrada para Cima 12"/>
          <p:cNvSpPr/>
          <p:nvPr/>
        </p:nvSpPr>
        <p:spPr>
          <a:xfrm rot="5400000">
            <a:off x="300608" y="2878591"/>
            <a:ext cx="366920" cy="355475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124199" y="5606198"/>
            <a:ext cx="9854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pt-BR" altLang="pt-B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girassol</a:t>
            </a:r>
            <a:r>
              <a:rPr lang="pt-BR" alt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altLang="pt-B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temperaturas mais baixas </a:t>
            </a:r>
            <a:r>
              <a:rPr lang="pt-BR" alt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durante o desenvolvimento das sementes podem beneficiar a produção e </a:t>
            </a:r>
            <a:r>
              <a:rPr lang="pt-BR" altLang="pt-B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ácido linoleico e, as mais altas, a de ácido oleico</a:t>
            </a:r>
            <a:r>
              <a:rPr lang="pt-BR" alt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Assim, a semeadura do girassol no final do verão/inicio do outono permite a obtenção de maiores quantidades de óleo com melhor qualidade para a </a:t>
            </a:r>
            <a:r>
              <a:rPr lang="pt-BR" alt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alimentação.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124199" y="4388032"/>
            <a:ext cx="9854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contraste, </a:t>
            </a:r>
            <a:r>
              <a:rPr lang="pt-BR" altLang="pt-B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temperaturas mais altas</a:t>
            </a:r>
            <a:r>
              <a:rPr lang="pt-BR" alt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favorecem a produção de sementes de </a:t>
            </a:r>
            <a:r>
              <a:rPr lang="pt-BR" altLang="pt-B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trigo com maior teor de </a:t>
            </a:r>
            <a:r>
              <a:rPr lang="pt-BR" alt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proteínas;</a:t>
            </a:r>
            <a:r>
              <a:rPr lang="pt-BR" alt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124199" y="5013337"/>
            <a:ext cx="9854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arroz</a:t>
            </a:r>
            <a:r>
              <a:rPr lang="pt-BR" alt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pt-BR" altLang="pt-B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elevação da temperatura </a:t>
            </a:r>
            <a:r>
              <a:rPr lang="pt-BR" alt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 promover a formação de grãos “gessados”, sensíveis a injurias mecânicas e de baixo potencial fisiológico.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3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5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63663" y="441445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95154" y="133140"/>
            <a:ext cx="67817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Fatores que afetam a composição química das 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7294" y="974277"/>
            <a:ext cx="3671198" cy="586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Estádio de maturação</a:t>
            </a:r>
            <a:endParaRPr lang="pt-BR" sz="2000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87293" y="1687132"/>
            <a:ext cx="110296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normalidade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processo de maturação e sua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uniformidade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são fundamentais para que as sementes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acumulem reservas necessárias para o processo de germinação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possibilitando a formação de sementes vigorosas, com elevado potencial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conservação;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7293" y="3075622"/>
            <a:ext cx="107945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concentração de proteínas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geralmente é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durante o desenvolvimento de sementes e soja,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indicando taxa uniforme de síntese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outro lado,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síntese de óleo é incialmente baixa e se eleva à medida que se aproxima da maturidade fisiológica.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14208" y="871287"/>
            <a:ext cx="101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fatores que interferem na conservação: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0129" y="1781871"/>
            <a:ext cx="39934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Composição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dos grãos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02021" y="2192409"/>
            <a:ext cx="55536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Teor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água (Grau de umidade) das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35102" y="2684784"/>
            <a:ext cx="3963457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Temperatura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massa 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grãos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8837" y="3115117"/>
            <a:ext cx="1415772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Umidade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8837" y="5189737"/>
            <a:ext cx="5237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Estrutura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armazém e suas inter-relações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28837" y="365526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5. Disponibilidade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de oxigênio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628837" y="3992841"/>
            <a:ext cx="34547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Longevidade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sementes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37665" y="4500672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7. Maturidade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fisiológica e momento da colheita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637665" y="4807999"/>
            <a:ext cx="222368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Microrganismos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84069" y="1098091"/>
            <a:ext cx="1276311" cy="586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Idade</a:t>
            </a:r>
            <a:endParaRPr lang="pt-BR" sz="2000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95154" y="133140"/>
            <a:ext cx="67817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Fatores que afetam a composição química das 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0925" y="1778615"/>
            <a:ext cx="115040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 que se progride a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deterioração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composição química das sementes se altera gradativamente em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intensidade e velocidade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variáveis;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processo envolve, por exemplo,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alterações em substâncias de reserva, da taxa respiratória, da síntese e atividade de enzimas, todas com influência direta na composição química das sementes.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10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84069" y="1032776"/>
            <a:ext cx="3039615" cy="586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Práticas culturais</a:t>
            </a:r>
            <a:endParaRPr lang="pt-BR" sz="2000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95154" y="133140"/>
            <a:ext cx="67817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Fatores que afetam a composição química das 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78674" y="2035429"/>
            <a:ext cx="11308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época de semeadura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espaçamento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 por unidade de área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estabelecem os níveis de competição entre as plantas e podem influenciar a proporção das reservas armazenadas nas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00296" y="2820261"/>
            <a:ext cx="114648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mesmo ocorre com 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época de colheita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antecipação pode promover a paralisação do fluxo de reservas para as sementes ou não permitir a acomodação dos componentes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translocados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atraso e a permanência das sementes no campo, expostas a fatores bióticos e abióticos adversos, também predispõem alterações da composição química das sementes provocadas pela deterioração prematura.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489257"/>
            <a:ext cx="12192000" cy="3687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047035" y="1651154"/>
            <a:ext cx="879552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40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Composição </a:t>
            </a:r>
            <a:r>
              <a:rPr lang="pt-BR" sz="4000" b="1" u="sng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e a conservação das sementes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pt-BR" sz="4000" b="1" u="sng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958"/>
            <a:ext cx="1227908" cy="1082060"/>
          </a:xfrm>
          <a:prstGeom prst="rect">
            <a:avLst/>
          </a:prstGeom>
        </p:spPr>
      </p:pic>
      <p:pic>
        <p:nvPicPr>
          <p:cNvPr id="10" name="Picture 5" descr="C:\Users\Note\Desktop\Workshop Pós-Graduação\soj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9" y="1881520"/>
            <a:ext cx="1245687" cy="9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Note\Desktop\Workshop Pós-Graduação\feijã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" y="2783497"/>
            <a:ext cx="1245687" cy="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ote\Desktop\Workshop Pós-Graduação\img_algodao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4023" r="6188" b="13474"/>
          <a:stretch/>
        </p:blipFill>
        <p:spPr bwMode="auto">
          <a:xfrm>
            <a:off x="-17781" y="3683947"/>
            <a:ext cx="1236799" cy="9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8"/>
          <a:srcRect l="39808" r="2024"/>
          <a:stretch/>
        </p:blipFill>
        <p:spPr>
          <a:xfrm>
            <a:off x="10374" y="4668724"/>
            <a:ext cx="1210131" cy="986643"/>
          </a:xfrm>
          <a:prstGeom prst="rect">
            <a:avLst/>
          </a:prstGeom>
          <a:ln>
            <a:noFill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" y="5655367"/>
            <a:ext cx="1227909" cy="8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32151" y="1196000"/>
            <a:ext cx="10759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sementes de diferentes espécies geralmente se comportam de maneira distinta, quando mantidas em ambientes com a mesma umidade relativa do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1095154" y="133140"/>
            <a:ext cx="6781748" cy="4218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Composição </a:t>
            </a:r>
            <a:r>
              <a:rPr lang="pt-BR" sz="16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e a conservação das </a:t>
            </a: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4069" y="2194261"/>
            <a:ext cx="1079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exemplo: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 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amendoim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mantém teor de água 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7,2%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equilíbrio com 60% de umidade relativa, a 22ºC,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enquanto as 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milho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têm teor de água 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12,7%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nessa mesma situação.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64585" y="3406469"/>
            <a:ext cx="1149457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 significa que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 ricas de lipídios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têm teor de água inferior ao das ricas de amido, ou melhor, um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equilíbrio higroscópico inferior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sob a mesma umidade relativa do ar 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temperatura!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10082" y="5381182"/>
            <a:ext cx="1149457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oleaginosas tem ponto de equilíbrio higroscópico inferior em comparação às </a:t>
            </a:r>
            <a:r>
              <a:rPr lang="pt-BR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amiláceas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???????</a:t>
            </a:r>
            <a:endParaRPr lang="pt-B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732685" y="4301772"/>
            <a:ext cx="3627083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VALENDOO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5246" y="2579903"/>
            <a:ext cx="1105043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 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 apresentam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ainda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 afinidade à agua;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95154" y="133140"/>
            <a:ext cx="6781748" cy="4218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Composição </a:t>
            </a:r>
            <a:r>
              <a:rPr lang="pt-BR" sz="16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e a conservação das </a:t>
            </a: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0528" y="1188222"/>
            <a:ext cx="1054515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R: Porque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lipídios são hidrófobos, não apresentando afinidade à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agua!!!! Como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amido pode se combinar com a água, as sementes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Amiláceas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 captar maior quantidade de água no mesmo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ambiente!!!!!!</a:t>
            </a: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105246" y="3481653"/>
            <a:ext cx="11281954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situação exposta, as sementes de soja, embora possuam cerca de 20% de óleo, são ricas em proteínas, de modo que apresentariam teor de água de 10,7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(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superior às de amendoim, que possuem maior teor de óleo e menor de proteínas, em comparação à soja), nas condições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descritas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74320" y="1295289"/>
            <a:ext cx="11390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Essas informações são muito importantes, porque fundamentam os procedimentos básicos para a secagem e armazenamento das sementes. 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1095154" y="133140"/>
            <a:ext cx="6781748" cy="4218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Composição </a:t>
            </a:r>
            <a:r>
              <a:rPr lang="pt-BR" sz="16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e a conservação das </a:t>
            </a: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9595" y="3510416"/>
            <a:ext cx="11978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 lado, o armazenamento sob condições inadequadas pode prejudicar o potencial fisiológico das sementes, pois o teor de água superior ao considerado seguro pode incentivar o processo respiratório, mobilização de reservas e liberações de energia, acelerando 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deterioração.</a:t>
            </a:r>
          </a:p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Assim, o conhecimento do ponto de equilíbrio higroscópico também permite identificar se as condições do deposito são convenientes para o armazenamento de sementes de determinada espécie.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3765" y="2358594"/>
            <a:ext cx="11804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exemplo, é possível verificar se a umidade relativa do ar insuflado através da massa de sementes é suficiente para promover a secagem até atingir o teor de água desejado ou se há necessidade da sua redução da umidade relativa, via aquecimento.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94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8" t="7598" r="27438" b="18498"/>
          <a:stretch/>
        </p:blipFill>
        <p:spPr>
          <a:xfrm rot="16200000">
            <a:off x="2788201" y="1508472"/>
            <a:ext cx="2930590" cy="701894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95154" y="133140"/>
            <a:ext cx="6781748" cy="4218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Composição </a:t>
            </a:r>
            <a:r>
              <a:rPr lang="pt-BR" sz="16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e a conservação das </a:t>
            </a: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8195" y="1515737"/>
            <a:ext cx="5590902" cy="1569660"/>
          </a:xfrm>
          <a:prstGeom prst="rect">
            <a:avLst/>
          </a:prstGeom>
          <a:solidFill>
            <a:srgbClr val="F4B9B8"/>
          </a:solidFill>
        </p:spPr>
        <p:txBody>
          <a:bodyPr wrap="square">
            <a:spAutoFit/>
          </a:bodyPr>
          <a:lstStyle/>
          <a:p>
            <a:pPr marL="228600" indent="220980" algn="ctr"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depósito com umidade relativa média de 70%, a 22ºC </a:t>
            </a:r>
            <a:r>
              <a:rPr lang="pt-BR" sz="16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é adequado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pois não seria coerente proceder a secagem das sementes e depois armazená-las sob condições propícias ao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reumedecimento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5327" y="896785"/>
            <a:ext cx="1123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s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ementes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milho devem ser conservadas com teor de água em torno de 12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7973626" y="1734244"/>
            <a:ext cx="391357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Porém, o mesmo ambiente é considerado </a:t>
            </a:r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favorável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ao armazenamento de sementes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soja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devem permanecer com teor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água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máximo de </a:t>
            </a:r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11%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essas considerações se referem à conservação das sementes durante seis meses.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6753497" y="4632372"/>
            <a:ext cx="679269" cy="385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 rot="3012008">
            <a:off x="7637653" y="4473393"/>
            <a:ext cx="313509" cy="965125"/>
          </a:xfrm>
          <a:prstGeom prst="downArrow">
            <a:avLst>
              <a:gd name="adj1" fmla="val 50001"/>
              <a:gd name="adj2" fmla="val 50000"/>
            </a:avLst>
          </a:prstGeom>
          <a:solidFill>
            <a:srgbClr val="F4B9B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3012008">
            <a:off x="7578742" y="5089949"/>
            <a:ext cx="313509" cy="83934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45327" y="5723748"/>
            <a:ext cx="6556810" cy="319083"/>
          </a:xfrm>
          <a:prstGeom prst="rect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55919" y="5171038"/>
            <a:ext cx="6556810" cy="319083"/>
          </a:xfrm>
          <a:prstGeom prst="rect">
            <a:avLst/>
          </a:prstGeom>
          <a:noFill/>
          <a:ln w="57150">
            <a:solidFill>
              <a:srgbClr val="F4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95154" y="133140"/>
            <a:ext cx="6781748" cy="4218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Composição </a:t>
            </a:r>
            <a:r>
              <a:rPr lang="pt-BR" sz="16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e a conservação das </a:t>
            </a: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00594" y="1172366"/>
            <a:ext cx="11390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mesmo tempo, é importante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sementes oleaginosas apresentam menor potencial de armazenamento que as </a:t>
            </a:r>
            <a:r>
              <a:rPr lang="pt-BR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amiláceas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devido à menor estabilidade química dos lipídios em relação ao amido; a temperatura necessária para a degradação do amido é mais elevada que a responsável pelos mesmo efeitos em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oleaginosas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7691" y="3589910"/>
            <a:ext cx="10583040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 motivo, as sementes oleaginosas devem ser armazenadas com teor de água inferior ao recomendado para as 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amiláceas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98320" y="2658137"/>
            <a:ext cx="1129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Nestas, uma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elevação moderada da temperatura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como consequência do processo respiratório, é suficiente para 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decomposição dos lipídios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elevação da taxa 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deterioração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67690" y="4676608"/>
            <a:ext cx="11623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teor elevado de proteínas também pode contribuir para a redução do potencial de armazenamento, devido á elevada afinidade dessa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substância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 água.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70113" y="1245551"/>
            <a:ext cx="11821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OBS: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 devem ser interpretadas com certa cautela, pois não há regras sem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exceção!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095154" y="133140"/>
            <a:ext cx="6781748" cy="4218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Composição </a:t>
            </a:r>
            <a:r>
              <a:rPr lang="pt-BR" sz="16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e a conservação das </a:t>
            </a: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70113" y="2012313"/>
            <a:ext cx="114866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exemplo, as sementes de tomate, com 25% de óleo, podem apresentar potencial de armazenamento superior às de beterrabas (5% de óleo), espinafre (7%) e feijão vagem (8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precisa ser investigado com maior profundidade,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 não seja propriamente o teor de lipídios, mas sua localização na semente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quantidade armazenada no embrião pode ter relação mais estreita com a propensão à deterioração do que a presença de lipídios no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endosperma;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u="sng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 médio de 2,0 a 3,0%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lipídios: esse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 no embrião é próximo de 30%, fazendo com que as sementes dessa espécie sejam classificadas como de “potencial intermediários’ de armazenamento e não como de “alto potencial” como poderia sugerir o teor total de lipídios.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93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48714" y="1397365"/>
            <a:ext cx="11494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um modo geral, para a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 conservação das sementes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ambiente com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umidade relativa e temperatura mais baixas tem se mostrado adequado para as sementes ortodoxas; 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95154" y="133140"/>
            <a:ext cx="6781748" cy="4218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Composição </a:t>
            </a:r>
            <a:r>
              <a:rPr lang="pt-BR" sz="16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e a conservação das </a:t>
            </a: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5031" y="4875352"/>
            <a:ext cx="11076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essas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condições permitem manutenção de baixo nível de atividade de reações químicas e a preservação do poder germinativo e do vigor das sementes.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8714" y="3813748"/>
            <a:ext cx="1107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</a:t>
            </a:r>
            <a:r>
              <a:rPr lang="pt-BR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Sementes recalcitrantes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desempenho “foge” aos padrões normais exibidos pelas sementes da maioria das espécies vegetais.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8714" y="2602783"/>
            <a:ext cx="11076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</a:t>
            </a:r>
            <a:r>
              <a:rPr lang="pt-BR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Sementes ortodoxas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podem sofrer secagem até </a:t>
            </a:r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atingir baixos teores de água, sem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ocorrência de </a:t>
            </a:r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danos ao metabolismo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podendo ser conservadas durante o armazenamento por longos períodos.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68288" y="93636"/>
            <a:ext cx="50277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fatores que interferem na conservação</a:t>
            </a:r>
            <a:endParaRPr lang="pt-BR" sz="1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4069" y="825474"/>
            <a:ext cx="526458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pt-BR" sz="2400" b="1" u="sng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Composição química dos grãos </a:t>
            </a:r>
            <a:endParaRPr lang="pt-BR" sz="24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4143" y="1628709"/>
            <a:ext cx="10987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composição química dos grãos apresenta 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mesma variação qualitativa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componentes encontrada em outros órgãos da planta, incluindo os componentes estruturais, materiais armazenados e produtos secundários.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84069" y="2800502"/>
            <a:ext cx="11037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Entretanto,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grãos/sementes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têm-se variações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quantitativas acentuadas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relação aos principais constituintes das plantas, como por exemplo, teores mais elevados 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proteína e de lipídios. </a:t>
            </a:r>
            <a:endParaRPr lang="pt-BR" b="1" dirty="0"/>
          </a:p>
        </p:txBody>
      </p:sp>
      <p:pic>
        <p:nvPicPr>
          <p:cNvPr id="6146" name="Picture 2" descr="Como cuidar da semente de milho até o plantio? | Revista Campo &amp;amp; Negóc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16" y="4218127"/>
            <a:ext cx="2802395" cy="18664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-116571" y="3714504"/>
            <a:ext cx="117304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0980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gramíneas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ricas carboidratos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93966" y="3835335"/>
            <a:ext cx="6884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0980" algn="ctr">
              <a:spcAft>
                <a:spcPts val="0"/>
              </a:spcAft>
            </a:pP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Leguminosas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variações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teores de óleo e de carboidratos, e geralmente, apresentam teores elevados de proteínas.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Sementes da cultivar de feijão carioca BRS FC402 já estão disponíveis ao  produtor - Portal Embra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68" y="4474234"/>
            <a:ext cx="2712322" cy="18211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14208" y="871287"/>
            <a:ext cx="101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fatores que interferem na conservação: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0129" y="1781871"/>
            <a:ext cx="39934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Composição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dos grãos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02021" y="2192409"/>
            <a:ext cx="55536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Teor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água (Grau de umidade) das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35102" y="2684784"/>
            <a:ext cx="3963457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Temperatura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massa 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grãos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28837" y="3115117"/>
            <a:ext cx="1415772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Umidade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8837" y="5189737"/>
            <a:ext cx="5237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Estrutura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armazém e suas inter-relações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8837" y="365526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5. Disponibilidade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de oxigênio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628837" y="3992841"/>
            <a:ext cx="34547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Longevidade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sementes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37665" y="4500672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7. Maturidade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fisiológica e momento da colheita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637665" y="4807999"/>
            <a:ext cx="222368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Microrganismos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620129" y="2048850"/>
            <a:ext cx="4409071" cy="1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ta para Baixo 18"/>
          <p:cNvSpPr/>
          <p:nvPr/>
        </p:nvSpPr>
        <p:spPr>
          <a:xfrm rot="3527520">
            <a:off x="6274321" y="1714030"/>
            <a:ext cx="339634" cy="9227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1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22728" y="5531062"/>
            <a:ext cx="11978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533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Assim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grau de umidade é uma indicação do teor de água, expresso em porcentagem ou alguma outra relação proporcional conveniente (g/g ou g/kg).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0551" y="756769"/>
            <a:ext cx="7426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sz="24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Teor de água (Grau de umidade) das sementes</a:t>
            </a:r>
            <a:endParaRPr lang="pt-BR" sz="24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0551" y="1773843"/>
            <a:ext cx="1149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palavra 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 vários significados, mas o que se aplica à presente situação refere-se à “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de uma determinada substância, em todo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”;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744070" y="2606251"/>
            <a:ext cx="10703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substância em questão é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água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não a “umidade”; esta representa a “qualidade ou estado úmido”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047198" y="3211861"/>
            <a:ext cx="564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ortanto</a:t>
            </a:r>
            <a:r>
              <a:rPr lang="pt-BR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expressão “teor de umidade” é </a:t>
            </a:r>
            <a:r>
              <a:rPr lang="pt-BR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incorreta! </a:t>
            </a:r>
            <a:endParaRPr lang="pt-BR" b="1" u="sng" dirty="0"/>
          </a:p>
        </p:txBody>
      </p:sp>
      <p:sp>
        <p:nvSpPr>
          <p:cNvPr id="12" name="Retângulo 11"/>
          <p:cNvSpPr/>
          <p:nvPr/>
        </p:nvSpPr>
        <p:spPr>
          <a:xfrm>
            <a:off x="235959" y="3925586"/>
            <a:ext cx="11742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da substância água, em uma estrutura como a das sementes, é definida pelo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 de água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cuja dimensão pode ser expressa pelo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grau 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umidade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permitindo o estabelecimento de comparações entre o comportamento de sementes que contenham diferentes quantidade de água. 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489624" y="4941249"/>
            <a:ext cx="1029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OBS: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grau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um dos pontos ou estágios sucessivos de uma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16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09800" y="8875395"/>
            <a:ext cx="289560" cy="1492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209800" y="9060180"/>
            <a:ext cx="289560" cy="4216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2613660" y="894588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2616200" y="9352915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34383" y="991134"/>
            <a:ext cx="1185761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Numa estrutura qualquer, a massa de matéria úmida (Mu) é obtida mediante a soma das massas de matéria seca (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 de água (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ou seja, Mu=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Ms+Ma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01663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03755" y="2558354"/>
            <a:ext cx="113307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Desta maneira, são estabelecidas relações entre esses componentes para caracterizar o teor de água ou o grau de umidade (GU), com base na massa de matéria úmida (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GUbu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ou na matéria seca (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GUbs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4503" y="5547592"/>
            <a:ext cx="11874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Quando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referência se dirige ao teor de água na “base seca”, os valores têm sido expressos principalmente em g de água/g de matéria seca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568337" y="1700614"/>
            <a:ext cx="402772" cy="2298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568337" y="2041613"/>
            <a:ext cx="402772" cy="6493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cxnSp>
        <p:nvCxnSpPr>
          <p:cNvPr id="18" name="Conector de Seta Reta 17"/>
          <p:cNvCxnSpPr/>
          <p:nvPr/>
        </p:nvCxnSpPr>
        <p:spPr>
          <a:xfrm>
            <a:off x="4041173" y="1830794"/>
            <a:ext cx="3179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4041173" y="2331903"/>
            <a:ext cx="3179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 de Texto 2"/>
          <p:cNvSpPr txBox="1">
            <a:spLocks noChangeArrowheads="1"/>
          </p:cNvSpPr>
          <p:nvPr/>
        </p:nvSpPr>
        <p:spPr bwMode="auto">
          <a:xfrm>
            <a:off x="4359151" y="1700614"/>
            <a:ext cx="868256" cy="364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ÁGUA</a:t>
            </a:r>
            <a:endParaRPr lang="pt-B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 de Texto 2"/>
          <p:cNvSpPr txBox="1">
            <a:spLocks noChangeArrowheads="1"/>
          </p:cNvSpPr>
          <p:nvPr/>
        </p:nvSpPr>
        <p:spPr bwMode="auto">
          <a:xfrm>
            <a:off x="4359151" y="2179550"/>
            <a:ext cx="1944082" cy="364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MATÉRIA SECA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018314" y="3768819"/>
                <a:ext cx="5483361" cy="485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ea typeface="Calibri" panose="020F050202020403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𝐺𝑈𝑏𝑢</m:t>
                    </m:r>
                    <m:r>
                      <a:rPr lang="pt-BR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𝑀𝑢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𝑀𝑠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𝑀𝑢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pt-BR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pt-BR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pt-BR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𝐺𝑈𝑏𝑠</m:t>
                    </m:r>
                    <m:r>
                      <a:rPr lang="pt-BR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𝑀𝑢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𝑀𝑠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𝑀𝑠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pt-BR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314" y="3768819"/>
                <a:ext cx="5483361" cy="485646"/>
              </a:xfrm>
              <a:prstGeom prst="rect">
                <a:avLst/>
              </a:prstGeom>
              <a:blipFill>
                <a:blip r:embed="rId4"/>
                <a:stretch>
                  <a:fillRect l="-889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203755" y="4503653"/>
            <a:ext cx="11774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Ambos expressos em porcentagem da fração água, em relação à massa total de tecidos (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GUbu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) ou à sua massa seca (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GUbs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), respectivamente.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77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5301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605118" cy="5301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250226" y="0"/>
            <a:ext cx="941774" cy="34916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52238" y="1742445"/>
            <a:ext cx="11266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 1000g de sementes com 20% de água, a massa de mateira seca é de 800g. Se o teor de água fosse reduzido para 10%, a massa de matéria úmida (Mu) não permanece em constate; isto ocorre apenas com a massa de matéria seca, de modo que, nesse caso, os 800g passarão a representar 90% da massa de sementes e o cálculo da perda de peso da amostra é efetuado, conforme a figura abaixo: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t="14858" r="33668" b="9904"/>
          <a:stretch/>
        </p:blipFill>
        <p:spPr>
          <a:xfrm rot="16200000">
            <a:off x="3864767" y="2380526"/>
            <a:ext cx="3639185" cy="5097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152238" y="482348"/>
            <a:ext cx="11521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teor de água na “base úmida” não representa uma expressão linear do conteúdo de água nos tecidos, porque a massa de matéria úmida aparece tanto no numerador como no denominador da expressão (A), de modo que os decréscimos dos valores desse parâmetro para monitorar a perda de água não refletem a extensão precisa da desidratação.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44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68819" y="1760647"/>
            <a:ext cx="11390811" cy="11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higroscopicidade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refere à capacidade de retenção de água, caraterística de cada substância, com destaque para as proteínas, que apresentam alta afinidade com a água e são consideradas hidrófilas, diferentemente dos lipídios que são hidrófobos.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21432" y="764959"/>
            <a:ext cx="4641014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600"/>
              <a:buFont typeface="Wingdings" panose="05000000000000000000" pitchFamily="2" charset="2"/>
              <a:buChar char="v"/>
            </a:pPr>
            <a:r>
              <a:rPr lang="pt-BR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Equilíbrio higroscópico 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8818" y="4543374"/>
            <a:ext cx="119248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apesar de presente em proporção relativamente pequena em relação aos gases, tem influência fundamental no comportamento fisiológico da semente, representando o componente atmosférico diretamente relacionado ao teor de água das sementes.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8819" y="3164590"/>
            <a:ext cx="12023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Consequentemente, a composição química afeta a capacidade de captação e liberação de água pelas sementes.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67130" y="3922657"/>
            <a:ext cx="11826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ar atmosférico é composto basicamente por gases e vapor d’água.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11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4770" y="3255619"/>
            <a:ext cx="11390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Portanto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 a umidade relativa é de 65%, isto significa que o ar contém,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naquele momento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65% da quantidade máxima de vapor d’água que pode comportar, sob a temperatura especificada.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9542" y="1108014"/>
            <a:ext cx="11892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quantidade de vapor d’água presente no ar varia de acordo com a temperatura; quando essa quantidade atinge a máxima que pode conter, o ar atinge a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umidade de saturação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(ponto de orvalho) ou 100% da umidade relativa.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49542" y="2360647"/>
            <a:ext cx="11737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Assim, a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umidade relativa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expressa a relação entre a quantidade de vapor d’água realmente existente no ar e a quantidade máxima que pode conter, a uma determinada temperatura.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4770" y="4337027"/>
            <a:ext cx="11572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umidade de saturação é constante sob uma temperatura determinada e, à medida que esta se eleva, o ar aumenta sua capacidade de contenção de água, praticamente duplicando para cada acréscimo de 10ºC.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9542" y="5337774"/>
            <a:ext cx="11721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Portanto, o aquecimento sem alteração na quantidade de água presente no ar, promove queda da umidade relativa, ocorrendo o inverso quando há redução da temperatura.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84069" y="2096263"/>
            <a:ext cx="11194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semente e a atmosfera são dois sistemas que se encontram permanente troca de água, com sentido de movimentação estabelecido pela diferença entre os potencias hídricos de ambos,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predominância de fluxo dirige-se do sistema com maior para o de menor potencial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até que seja atingido o equilíbrio energético da água entre as sementes e o ar.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4069" y="1070384"/>
            <a:ext cx="11782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teor de água da semente é função direta da umidade relativa do ar com o qual mantém estreito contato, incluindo o ar intersticial.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87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52083" y="2544085"/>
            <a:ext cx="112855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Nesse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ponto, as pressões de vapor d’água do ar da semente praticamente se igualam.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2083" y="1031138"/>
            <a:ext cx="11617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equilíbrio dinâmico é alcançado quando a quantidade de água cedida se iguala à captada (a movimentação da água prossegue, porque o equilíbrio não é estático), sendo atingido 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ponto de equilíbrio higroscópico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corresponde ao teor de água das sementes em equilíbrio com determinada umidade relativa do ar, sob temperatura especifica;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91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487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548640" cy="4806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144473" y="0"/>
            <a:ext cx="1047527" cy="38837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1481" y="577085"/>
            <a:ext cx="11586755" cy="42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teor de água correspondente ao ponto de equilíbrio aumento com a elevação da umidade relativa do ar e vice-versa.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 t="9972" r="59836" b="14549"/>
          <a:stretch/>
        </p:blipFill>
        <p:spPr>
          <a:xfrm rot="16200000">
            <a:off x="4389519" y="183875"/>
            <a:ext cx="3029783" cy="73219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-1" y="5595483"/>
            <a:ext cx="11351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6910" indent="222250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sementes com teor elevado de lipídios apresentam teor de água inferior ao das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amiláceas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sob a mesma umidade relativa do ar, devido à sua menor afinidade à agua.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1169453"/>
            <a:ext cx="11808822" cy="11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teor aproximado de água das sementes de feijão, soja e sorgo, em equilíbrio com várias umidades relativas do ar, sob diferentes temperaturas, permitindo destacar comportamentos distintos quando se comparam as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amiláceas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as oleaginosas e as proteicas, podem ser verificados na figura abaixo.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489257"/>
            <a:ext cx="12192000" cy="3687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981721" y="1744955"/>
            <a:ext cx="8795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40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Métodos </a:t>
            </a:r>
            <a:r>
              <a:rPr lang="pt-BR" sz="4000" b="1" u="sng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determinação do teor de água dos </a:t>
            </a:r>
            <a:r>
              <a:rPr lang="pt-BR" sz="40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grãos</a:t>
            </a:r>
            <a:endParaRPr lang="pt-BR" sz="4000" b="1" u="sng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958"/>
            <a:ext cx="1227908" cy="1082060"/>
          </a:xfrm>
          <a:prstGeom prst="rect">
            <a:avLst/>
          </a:prstGeom>
        </p:spPr>
      </p:pic>
      <p:pic>
        <p:nvPicPr>
          <p:cNvPr id="9" name="Picture 5" descr="C:\Users\Note\Desktop\Workshop Pós-Graduação\soj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9" y="1881520"/>
            <a:ext cx="1245687" cy="9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Note\Desktop\Workshop Pós-Graduação\feijã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" y="2783497"/>
            <a:ext cx="1245687" cy="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ote\Desktop\Workshop Pós-Graduação\img_algodao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4023" r="6188" b="13474"/>
          <a:stretch/>
        </p:blipFill>
        <p:spPr bwMode="auto">
          <a:xfrm>
            <a:off x="-17781" y="3683947"/>
            <a:ext cx="1236799" cy="9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/>
          <a:srcRect l="39808" r="2024"/>
          <a:stretch/>
        </p:blipFill>
        <p:spPr>
          <a:xfrm>
            <a:off x="10374" y="4668724"/>
            <a:ext cx="1210131" cy="986643"/>
          </a:xfrm>
          <a:prstGeom prst="rect">
            <a:avLst/>
          </a:prstGeom>
          <a:ln>
            <a:noFill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" y="5655367"/>
            <a:ext cx="1208644" cy="8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78852" y="736145"/>
            <a:ext cx="8434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conhecer a composição química?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8086" y="1352583"/>
            <a:ext cx="11494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O conhecimento da composição químicas dos grãos é fundamental para 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estabelecimento de diretrizes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visando à sua utilização como fontes de alimentos para o homem e animais ou como matérias-primas de ampla aplicação industrial.</a:t>
            </a:r>
            <a:endParaRPr lang="pt-BR" dirty="0"/>
          </a:p>
        </p:txBody>
      </p:sp>
      <p:pic>
        <p:nvPicPr>
          <p:cNvPr id="7170" name="Picture 2" descr="Kit Azeite de Oliva Gallo 3 Unidades - Tipo Único 500ml + Clássico 500ml +  Reserva 500ml - Azeite - Magazine Lui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52" y="2378286"/>
            <a:ext cx="1875980" cy="14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585062" y="2281732"/>
            <a:ext cx="684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Azeite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Tipo de embalagem (vidro, plástico, metal);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634447" y="25798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Cor da embalagem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634447" y="2875538"/>
            <a:ext cx="596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Altura na prateleira em relação a iluminação do local;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18086" y="4059494"/>
            <a:ext cx="1149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Sob o ponto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de vista fisiológico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Direcionam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práticas de manejo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pós-colheita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, como cuidados com a secagem de sementes, visando manter o potencial fisiológico ao longo do armazenamento.</a:t>
            </a:r>
            <a:endParaRPr lang="pt-BR" dirty="0"/>
          </a:p>
        </p:txBody>
      </p:sp>
      <p:pic>
        <p:nvPicPr>
          <p:cNvPr id="7172" name="Picture 4" descr="Embrapa abre processo de oferta pública para produtores de sementes de  girassol :: Portal Agronotíci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75" y="5227235"/>
            <a:ext cx="1928964" cy="12836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32425" y="4857903"/>
            <a:ext cx="536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Temperatura de secagem: girassol X milho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943854" y="4882255"/>
            <a:ext cx="438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>
                <a:solidFill>
                  <a:srgbClr val="403D39"/>
                </a:solidFill>
                <a:latin typeface="Arial" panose="020B0604020202020204" pitchFamily="34" charset="0"/>
              </a:rPr>
              <a:t>Ex</a:t>
            </a:r>
            <a:r>
              <a:rPr lang="pt-BR" dirty="0" smtClean="0">
                <a:solidFill>
                  <a:srgbClr val="403D39"/>
                </a:solidFill>
                <a:latin typeface="Arial" panose="020B0604020202020204" pitchFamily="34" charset="0"/>
              </a:rPr>
              <a:t>: Temperatura </a:t>
            </a:r>
            <a:r>
              <a:rPr lang="pt-BR" dirty="0">
                <a:solidFill>
                  <a:srgbClr val="403D39"/>
                </a:solidFill>
                <a:latin typeface="Arial" panose="020B0604020202020204" pitchFamily="34" charset="0"/>
              </a:rPr>
              <a:t>excessivamente alta </a:t>
            </a:r>
            <a:r>
              <a:rPr lang="pt-BR" dirty="0" smtClean="0">
                <a:solidFill>
                  <a:srgbClr val="403D3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9140038" y="4870152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03D39"/>
                </a:solidFill>
                <a:latin typeface="Arial" panose="020B0604020202020204" pitchFamily="34" charset="0"/>
              </a:rPr>
              <a:t>desnaturação de proteínas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8817760" y="5195105"/>
            <a:ext cx="275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403D3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dirty="0" smtClean="0">
                <a:solidFill>
                  <a:srgbClr val="403D39"/>
                </a:solidFill>
                <a:latin typeface="Arial" panose="020B0604020202020204" pitchFamily="34" charset="0"/>
              </a:rPr>
              <a:t>alterações </a:t>
            </a:r>
            <a:r>
              <a:rPr lang="pt-BR" dirty="0">
                <a:solidFill>
                  <a:srgbClr val="403D39"/>
                </a:solidFill>
                <a:latin typeface="Arial" panose="020B0604020202020204" pitchFamily="34" charset="0"/>
              </a:rPr>
              <a:t>nos </a:t>
            </a:r>
            <a:r>
              <a:rPr lang="pt-BR" dirty="0" smtClean="0">
                <a:solidFill>
                  <a:srgbClr val="403D39"/>
                </a:solidFill>
                <a:latin typeface="Arial" panose="020B0604020202020204" pitchFamily="34" charset="0"/>
              </a:rPr>
              <a:t>lipídios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8863872" y="5547749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403D3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dirty="0" smtClean="0">
                <a:solidFill>
                  <a:srgbClr val="403D39"/>
                </a:solidFill>
                <a:latin typeface="Arial" panose="020B0604020202020204" pitchFamily="34" charset="0"/>
              </a:rPr>
              <a:t>dentre </a:t>
            </a:r>
            <a:r>
              <a:rPr lang="pt-BR" dirty="0">
                <a:solidFill>
                  <a:srgbClr val="403D39"/>
                </a:solidFill>
                <a:latin typeface="Arial" panose="020B0604020202020204" pitchFamily="34" charset="0"/>
              </a:rPr>
              <a:t>outras alterações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55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36619" y="1006131"/>
            <a:ext cx="1094518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sz="2400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Métodos de determinação do teor de água dos grãos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endParaRPr lang="pt-BR" sz="2400" b="1" u="sng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ts val="1600"/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classificados em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básicos ou diretos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práticos ou indiretos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6619" y="2779968"/>
            <a:ext cx="11611392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ts val="1600"/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Métodos diretos: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processos pelos quais se remove e se quantifica (por peso ou volume) a água contida na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semente;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ts val="1600"/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ts val="1600"/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Métodos indiretos: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métodos pelos quais se mede alguma característica da semente que, de alguma forma, se relaciona com seu teor de água. Todos esses métodos são calibrados pelos métodos diretos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ts val="1600"/>
              <a:buFont typeface="Wingdings" panose="05000000000000000000" pitchFamily="2" charset="2"/>
              <a:buChar char="ü"/>
            </a:pPr>
            <a:endParaRPr lang="pt-B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ts val="1600"/>
              <a:buFont typeface="Wingdings" panose="05000000000000000000" pitchFamily="2" charset="2"/>
              <a:buChar char="ü"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95154" y="133140"/>
            <a:ext cx="6781748" cy="4218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Composição </a:t>
            </a:r>
            <a:r>
              <a:rPr lang="pt-BR" sz="16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e a conservação das </a:t>
            </a:r>
            <a:r>
              <a:rPr lang="pt-BR" sz="16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05394" y="1408183"/>
            <a:ext cx="114938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 DIRETO: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Secagem </a:t>
            </a:r>
            <a:r>
              <a:rPr lang="pt-BR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estufa e cálculo do teor de água em porcentagem com base no peso perdido: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 como princípio que a água contida nas sementes é extraída em forma de vapor pela aplicação de calor sob condições controladas. Os métodos recomendados foram desenvolvidos para reduzir oxidação, decomposição ou a perda de outras substâncias voláteis, enquanto asseguram a remoção máxima, tanto quanto possível, da água. Maiores detalhes podem ser obtidos consultando-se as </a:t>
            </a:r>
            <a:r>
              <a:rPr lang="pt-BR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Regras para análise de sementes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49086" y="1006131"/>
            <a:ext cx="1149382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 INDIRETO: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métodos indiretos mais comuns são aqueles baseados em propriedades elétricas das </a:t>
            </a:r>
            <a:r>
              <a:rPr lang="pt-BR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virtude de serem calibrados pelos diretos, os indiretos jamais poderão ser mais precisos que aqueles. O grau de precisão que se pode alcançar com esses métodos, contudo, é bastante alto, e a maiores vantagens deles é, sem dúvida, a rapidez. Dessa forma, os métodos indiretos frequentemente prestam-se de maneira muito adequada às conveniências do produtor de sementes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9818" y="1081715"/>
            <a:ext cx="11025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mais conhecidos e mais utilizados, reconhecidos pelo </a:t>
            </a:r>
            <a:r>
              <a:rPr lang="pt-BR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INMETRO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são medidores de umidade portáteis e os medidores de umidade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bancada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04708" y="5482134"/>
            <a:ext cx="11129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https://www.gehaka.com.br/produtos/linha-agricola/medidor-de-umidade-de-graos-portatil/g610i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9818" y="2185412"/>
            <a:ext cx="1153450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 de medidores de umidade portáteis tem-se o </a:t>
            </a:r>
            <a:r>
              <a:rPr lang="pt-BR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G610i</a:t>
            </a:r>
            <a:r>
              <a:rPr lang="pt-BR" dirty="0">
                <a:solidFill>
                  <a:srgbClr val="77777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utilizado para o acompanhamento e controle das colheitas no campo, na secagem e na armazenagem dos grãos, com alto desempenho e precisão; dotado de balança digital incorporada, sendo portátil e de fácil utilização.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9818" y="3637596"/>
            <a:ext cx="113784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um sistema automático, o G610i informa em segundos os teores de umidade de grãos. Desde a pesagem da amostra até o final da operação o processo é todo digital e automático, incluindo a compensação da temperatura dos grãos.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99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62939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6"/>
            <a:ext cx="718457" cy="6293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791776" y="1"/>
            <a:ext cx="1147676" cy="42550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91441" y="641505"/>
            <a:ext cx="115998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exemplo de medidor de umidade de bancada é o </a:t>
            </a:r>
            <a:r>
              <a:rPr lang="pt-BR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G1000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(adicionado neste material didático apenas por estar em conformidade com o INMETRO) que é simples de operar, não depende do usuário e fornece a leitura da umidade em poucos segundos, para uma vasta gama de produtos.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0560" y="6131227"/>
            <a:ext cx="115214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pt-BR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https://www.gehaka.com.br/produtos/linha-agricola/medidor-de-umidade-de-graos-portatil/g650i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91441" y="1936213"/>
            <a:ext cx="117304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um teclado simples, que tem somente 5 teclas, é possível configurar e usar o instrumento de forma rápida sem exigir que o usuário passe por um treinamento complexo. O G1000 realiza a análise da umidade da amostra utilizando a tecnologia FLOW THRU, totalmente automática.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39191" y="3180127"/>
            <a:ext cx="119394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requer a pesagem externa da amostra e executa automaticamente as compensações da temperatura, densidade e peso do produto. As curvas de calibração de cada tipo de grão foram obtidas em ensaios realizados no laboratório da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Gehaka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é acreditado pelo Inmetro, usando amostras colhidas de diversas regiões de plantio.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39191" y="4839539"/>
            <a:ext cx="114822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Utilizando o método padrão de estufa como referência, foram criadas escalas de medida específicas para cada tipo de produto. Essas curvas foram transferidas para o G1000 e são facilmente identificadas pelo nome usual do produto, sua versão e a faixa de medida disponível.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14208" y="871287"/>
            <a:ext cx="101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fatores que interferem na conservação: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0129" y="1781871"/>
            <a:ext cx="39934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Composição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dos grãos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02021" y="2192409"/>
            <a:ext cx="55536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Teor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água (Grau de umidade) das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35102" y="2684784"/>
            <a:ext cx="3963457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Temperatura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massa 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grãos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28837" y="3115117"/>
            <a:ext cx="1415772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Umidade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28837" y="5189737"/>
            <a:ext cx="5237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Estrutura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armazém e suas inter-relações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8837" y="365526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5. Disponibilidade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de oxigênio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628837" y="3992841"/>
            <a:ext cx="34547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Longevidade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sementes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37665" y="4500672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7. Maturidade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fisiológica e momento da colheita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637665" y="4807999"/>
            <a:ext cx="222368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Microrganismos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620129" y="2048850"/>
            <a:ext cx="4409071" cy="1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 para Baixo 22"/>
          <p:cNvSpPr/>
          <p:nvPr/>
        </p:nvSpPr>
        <p:spPr>
          <a:xfrm rot="3527520">
            <a:off x="4859072" y="2278984"/>
            <a:ext cx="339634" cy="9227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>
            <a:endCxn id="14" idx="3"/>
          </p:cNvCxnSpPr>
          <p:nvPr/>
        </p:nvCxnSpPr>
        <p:spPr>
          <a:xfrm flipV="1">
            <a:off x="620128" y="2446325"/>
            <a:ext cx="5535529" cy="42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6"/>
            <a:ext cx="12192000" cy="4980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794958"/>
            <a:ext cx="12192000" cy="630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647"/>
            <a:ext cx="491320" cy="4304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225720" y="-5499"/>
            <a:ext cx="966280" cy="358252"/>
          </a:xfrm>
          <a:prstGeom prst="rect">
            <a:avLst/>
          </a:prstGeom>
        </p:spPr>
      </p:pic>
      <p:pic>
        <p:nvPicPr>
          <p:cNvPr id="4097" name="Imagem 15" descr="Captur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9" y="2703819"/>
            <a:ext cx="9744174" cy="190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000857"/>
            <a:ext cx="119064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Deve-se</a:t>
            </a:r>
            <a:r>
              <a:rPr kumimoji="0" lang="pt-BR" alt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medir a temperatura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maior número de pontos possíveis ou naqueles locais sujeitos ao acúmulo de pó e grãos quebrados, próximo da parede e do centro do armazém e na superfície da massa; deve-se medir, também, onde há, pouca circulação de ar, como nos cantos e entre os dutos de aeração.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6039" y="312901"/>
            <a:ext cx="5397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sz="24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Temperatura da massa de grãos</a:t>
            </a:r>
            <a:endParaRPr lang="pt-BR" sz="24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" y="971613"/>
            <a:ext cx="1149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temperatura inicial dos grãos armazenados, </a:t>
            </a:r>
            <a:r>
              <a:rPr lang="pt-BR" alt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deve estar igual ou superior </a:t>
            </a:r>
            <a:r>
              <a:rPr lang="pt-BR" altLang="pt-B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lang="pt-BR" alt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temperatura do ar 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atmosf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rico</a:t>
            </a:r>
            <a:r>
              <a:rPr lang="pt-BR" altLang="pt-BR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deve ser reduzida rapidamente para não permitir a deteriora</a:t>
            </a:r>
            <a:r>
              <a:rPr lang="pt-BR" altLang="pt-BR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lang="pt-BR" altLang="pt-BR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ão dos grãos;</a:t>
            </a:r>
            <a:endParaRPr lang="pt-BR" b="1" u="sng" dirty="0"/>
          </a:p>
        </p:txBody>
      </p:sp>
      <p:sp>
        <p:nvSpPr>
          <p:cNvPr id="11" name="Retângulo 10"/>
          <p:cNvSpPr/>
          <p:nvPr/>
        </p:nvSpPr>
        <p:spPr>
          <a:xfrm>
            <a:off x="1" y="1612165"/>
            <a:ext cx="1110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Quando estão menos quentes, 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menor possibilidade </a:t>
            </a: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deterioração;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" y="2067153"/>
            <a:ext cx="1149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Temperaturas baixas podem compensar os efeitos de maiores teores de 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 no desenvolvimento de microrganismos, insetos e 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caros que atacam os grãos armazenados. 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544044" y="3488747"/>
            <a:ext cx="9036423" cy="331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44043" y="4103129"/>
            <a:ext cx="9036423" cy="331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44044" y="3795938"/>
            <a:ext cx="9036423" cy="331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4556884"/>
            <a:ext cx="11494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temperatura está entre os fatores que mais influenciam o processo de respiração dos </a:t>
            </a:r>
            <a:r>
              <a:rPr lang="pt-BR" alt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grãos;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4943078"/>
            <a:ext cx="11633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pt-BR" altLang="pt-B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pt-BR" alt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aumento de intensidade de respira</a:t>
            </a:r>
            <a:r>
              <a:rPr lang="pt-BR" altLang="pt-B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lang="pt-BR" alt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ão, proporcional ao aumento da temperatura, que fica na dependência do teor de agua dos </a:t>
            </a:r>
            <a:r>
              <a:rPr lang="pt-BR" alt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grãos!!!!!!!!!!!!</a:t>
            </a:r>
            <a:endParaRPr lang="pt-BR" b="1" dirty="0"/>
          </a:p>
        </p:txBody>
      </p:sp>
      <p:sp>
        <p:nvSpPr>
          <p:cNvPr id="18" name="Retângulo 17"/>
          <p:cNvSpPr/>
          <p:nvPr/>
        </p:nvSpPr>
        <p:spPr>
          <a:xfrm>
            <a:off x="0" y="5639044"/>
            <a:ext cx="11906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 alto 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ndice de umidade, superior a 14%, a respira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ão aumenta rapidamente, </a:t>
            </a: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acentuando a deteriora</a:t>
            </a:r>
            <a:r>
              <a:rPr lang="pt-BR" altLang="pt-B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ão;</a:t>
            </a:r>
            <a:endParaRPr lang="pt-BR" alt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 animBg="1"/>
      <p:bldP spid="15" grpId="0" animBg="1"/>
      <p:bldP spid="16" grpId="0" animBg="1"/>
      <p:bldP spid="14" grpId="0"/>
      <p:bldP spid="17" grpId="0"/>
      <p:bldP spid="1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14208" y="871287"/>
            <a:ext cx="101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fatores que interferem na conservação: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0129" y="1781871"/>
            <a:ext cx="39934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Composição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dos grãos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02021" y="2192409"/>
            <a:ext cx="55536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Teor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água (Grau de umidade) das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35102" y="2684784"/>
            <a:ext cx="3963457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Temperatura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massa 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grãos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28837" y="3115117"/>
            <a:ext cx="1415772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Umidade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28837" y="5189737"/>
            <a:ext cx="5237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Estrutura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armazém e suas inter-relações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8837" y="365526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5. Disponibilidade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de oxigênio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628837" y="3992841"/>
            <a:ext cx="34547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Longevidade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sementes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37665" y="4500672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7. Maturidade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fisiológica e momento da colheita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637665" y="4807999"/>
            <a:ext cx="222368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Microrganismos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620129" y="2048850"/>
            <a:ext cx="4409071" cy="1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 para Baixo 22"/>
          <p:cNvSpPr/>
          <p:nvPr/>
        </p:nvSpPr>
        <p:spPr>
          <a:xfrm rot="3527520">
            <a:off x="2350239" y="2688718"/>
            <a:ext cx="339634" cy="9227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>
            <a:endCxn id="14" idx="3"/>
          </p:cNvCxnSpPr>
          <p:nvPr/>
        </p:nvCxnSpPr>
        <p:spPr>
          <a:xfrm flipV="1">
            <a:off x="620128" y="2446325"/>
            <a:ext cx="5535529" cy="42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637665" y="2978767"/>
            <a:ext cx="4391224" cy="4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6097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858000"/>
            <a:ext cx="12192000" cy="129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696036" cy="6097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034646" y="0"/>
            <a:ext cx="1157354" cy="42909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82004" y="1261994"/>
            <a:ext cx="1168254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teor de água do grão é uma outra variável que limita o desenvolvimento de fungos, bactérias, ácaros e insetos, que são os principais agentes de deterioração dos grãos armazenados;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9190" y="466167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sz="24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Umidade</a:t>
            </a:r>
            <a:endParaRPr lang="pt-BR" sz="24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51047" y="2637639"/>
            <a:ext cx="117643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um armazenamento seguro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teor de água abaixo de 13% (inibe o crescimento da maioria dos microrganismo e ácaros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teor de água abaixo de 10% (limita o desenvolvimento da maioria dos insetos de grãos armazenados)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14208" y="871287"/>
            <a:ext cx="101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fatores que interferem na conservação: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0129" y="1781871"/>
            <a:ext cx="39934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Composição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dos grãos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02021" y="2192409"/>
            <a:ext cx="55536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Teor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água (Grau de umidade) das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35102" y="2684784"/>
            <a:ext cx="3963457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Temperatura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massa 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grãos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28837" y="3115117"/>
            <a:ext cx="1415772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Umidade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28837" y="5189737"/>
            <a:ext cx="5237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Estrutura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armazém e suas inter-relações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8837" y="365526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5. Disponibilidade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de oxigênio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628837" y="3992841"/>
            <a:ext cx="34547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Longevidade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sementes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37665" y="4500672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7. Maturidade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fisiológica e momento da colheita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637665" y="4807999"/>
            <a:ext cx="222368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Microrganismos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620129" y="2048850"/>
            <a:ext cx="4409071" cy="1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 para Baixo 22"/>
          <p:cNvSpPr/>
          <p:nvPr/>
        </p:nvSpPr>
        <p:spPr>
          <a:xfrm rot="3527520">
            <a:off x="4268396" y="3130580"/>
            <a:ext cx="339634" cy="9227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4" name="Conector reto 23"/>
          <p:cNvCxnSpPr>
            <a:endCxn id="14" idx="3"/>
          </p:cNvCxnSpPr>
          <p:nvPr/>
        </p:nvCxnSpPr>
        <p:spPr>
          <a:xfrm flipV="1">
            <a:off x="620128" y="2446325"/>
            <a:ext cx="5535529" cy="42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637665" y="2978767"/>
            <a:ext cx="4391224" cy="4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654057" y="3403785"/>
            <a:ext cx="1435452" cy="8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8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82881" y="1191302"/>
            <a:ext cx="11469190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0980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RESERVAS DAS SEMENTES: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basicamente, duas funções que se relacionam com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manutenção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2000" b="1" dirty="0">
                <a:solidFill>
                  <a:srgbClr val="005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desenvolvimento do embrião até a formação de uma plântula que apresente a capacidade de se manter de forma autotrófica.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43154" y="3386250"/>
            <a:ext cx="5610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0980" algn="ctr">
              <a:spcAft>
                <a:spcPts val="0"/>
              </a:spcAft>
            </a:pPr>
            <a:r>
              <a:rPr lang="pt-BR" sz="24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Como </a:t>
            </a:r>
            <a:r>
              <a:rPr lang="pt-BR" sz="2400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fontes de nutrientes para a construção de tecidos vegetais que irão constituir a </a:t>
            </a:r>
            <a:r>
              <a:rPr lang="pt-BR" sz="24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plântula</a:t>
            </a:r>
            <a:endParaRPr lang="pt-BR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5875" y="3443934"/>
            <a:ext cx="5185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odem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funcionar como fontes de energia para manter processos metabólicos em funcionamento 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6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6901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72"/>
            <a:ext cx="752816" cy="6594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729635" y="67683"/>
            <a:ext cx="1157566" cy="42917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68474" y="2530221"/>
            <a:ext cx="104611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fato de que fungos, ácaros e todos os insetos requerem oxigênio livre para o seu desenvolvimento, os grãos podem ser armazenados com perda mínima de qualidade, se esta variável for excluída ou manipulada pela modificação da atmosfera.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6409" y="659011"/>
            <a:ext cx="4777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sz="24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Disponibilidade de oxigênio</a:t>
            </a:r>
            <a:endParaRPr lang="pt-BR" sz="24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9308" y="1436696"/>
            <a:ext cx="10945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disponibilidade de oxigênio (ao lado do teor de água) é provavelmente o fator mais importante, pois afeta o crescimento e desenvolvimento de todos organismos nocivos, exceto bactérias anaeróbicas.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7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14208" y="871287"/>
            <a:ext cx="101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fatores que interferem na conservação: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0129" y="1781871"/>
            <a:ext cx="39934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Composição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dos grãos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02021" y="2192409"/>
            <a:ext cx="55536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Teor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água (Grau de umidade) das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35102" y="2684784"/>
            <a:ext cx="3963457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Temperatura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massa 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grãos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28837" y="3115117"/>
            <a:ext cx="1415772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Umidade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28837" y="5189737"/>
            <a:ext cx="5237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Estrutura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armazém e suas inter-relações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8837" y="365526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5. Disponibilidade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de oxigênio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628837" y="3992841"/>
            <a:ext cx="34547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Longevidade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sementes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37665" y="4500672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7. Maturidade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fisiológica e momento da colheita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637665" y="4807999"/>
            <a:ext cx="222368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Microrganismos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620129" y="2048850"/>
            <a:ext cx="4409071" cy="1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 para Baixo 22"/>
          <p:cNvSpPr/>
          <p:nvPr/>
        </p:nvSpPr>
        <p:spPr>
          <a:xfrm rot="3527520">
            <a:off x="4184255" y="3556928"/>
            <a:ext cx="339634" cy="9227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4" name="Conector reto 23"/>
          <p:cNvCxnSpPr>
            <a:endCxn id="14" idx="3"/>
          </p:cNvCxnSpPr>
          <p:nvPr/>
        </p:nvCxnSpPr>
        <p:spPr>
          <a:xfrm flipV="1">
            <a:off x="620128" y="2446325"/>
            <a:ext cx="5535529" cy="42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637665" y="2978767"/>
            <a:ext cx="4391224" cy="4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654057" y="3403785"/>
            <a:ext cx="1435452" cy="8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687933" y="3864363"/>
            <a:ext cx="379785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3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95617" y="1529779"/>
            <a:ext cx="11541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longevidade das sementes corresponde ao período em que as sementes permanecem vivas quando armazenadas em condições ótimas à espécie e cultivar, sendo característico de cada espécie.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4069" y="825474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sz="24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Longevidade das sementes</a:t>
            </a:r>
            <a:endParaRPr lang="pt-BR" sz="24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5616" y="2937007"/>
            <a:ext cx="11541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entanto, o período de viabilidade das sementes durante o armazenamento pode ser longo ou curto, dependendo das condições do ambiente.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14208" y="871287"/>
            <a:ext cx="101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fatores que interferem na conservação: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0129" y="1781871"/>
            <a:ext cx="39934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Composição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dos grãos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02021" y="2192409"/>
            <a:ext cx="55536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Teor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água (Grau de umidade) das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35102" y="2684784"/>
            <a:ext cx="3963457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Temperatura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massa 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grãos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28837" y="3115117"/>
            <a:ext cx="1415772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Umidade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28837" y="5189737"/>
            <a:ext cx="5237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Estrutura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armazém e suas inter-relações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8837" y="365526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5. Disponibilidade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de oxigênio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628837" y="3992841"/>
            <a:ext cx="34547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Longevidade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sementes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37665" y="4500672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7. Maturidade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fisiológica e momento da colheita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637665" y="4807999"/>
            <a:ext cx="222368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Microrganismos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620129" y="2048850"/>
            <a:ext cx="4409071" cy="1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 para Baixo 22"/>
          <p:cNvSpPr/>
          <p:nvPr/>
        </p:nvSpPr>
        <p:spPr>
          <a:xfrm rot="3527520">
            <a:off x="6238871" y="3965304"/>
            <a:ext cx="339634" cy="9227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4" name="Conector reto 23"/>
          <p:cNvCxnSpPr>
            <a:endCxn id="14" idx="3"/>
          </p:cNvCxnSpPr>
          <p:nvPr/>
        </p:nvCxnSpPr>
        <p:spPr>
          <a:xfrm flipV="1">
            <a:off x="620128" y="2446325"/>
            <a:ext cx="5535529" cy="42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637665" y="2978767"/>
            <a:ext cx="4391224" cy="4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654057" y="3403785"/>
            <a:ext cx="1435452" cy="8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687933" y="3864363"/>
            <a:ext cx="379785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717900" y="4283578"/>
            <a:ext cx="379785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5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4782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545910" cy="4782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209593" y="-22647"/>
            <a:ext cx="982407" cy="36423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13898" y="1100499"/>
            <a:ext cx="116824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maturidade fisiológica (ou ponto de maturidade fisiológica-PMF) identifica o momento em que cessa a transferência de matéria seca da planta para as sementes; nessa ocasião, apresentam potencial fisiológico elevado, senão máximo.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6478" y="454168"/>
            <a:ext cx="7361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sz="24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Maturidade fisiológica e momento da colheita</a:t>
            </a:r>
            <a:endParaRPr lang="pt-BR" sz="24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3899" y="2577827"/>
            <a:ext cx="116824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entanto, como nesse momento da interrupção do fluxo de reservas da planta para as sementes o teor de água é bastante elevado, implicações tecnológicas, principalmente as relacionadas às operações de colheita e de secagem, podem impedir a colheita nessa época.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13898" y="4055155"/>
            <a:ext cx="11122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Dessa forma, o ponto ou momento de colheita e a maturidade fisiológica normalmente não são coincidentes.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72955" y="4978485"/>
            <a:ext cx="11409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maturação é um processo caracterizado por uma sequência ordenada de alterações de várias características, culminando com a maturidade, enquanto o ponto de colheita é um parâmetro básico para a tomada de uma decisão que trem o propósito de atender objetivos tecnológicos e econômicos.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6603" y="1352350"/>
            <a:ext cx="113003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098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Atingido o PMF, a partir daí o potencial fisiológico somente pode ser mantido ou decrescer; considera-se, portanto, que o momento da maturidade representa tanto o auge fisiológico como o marco inicial do processo de deterioração da semente.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00919" y="3457173"/>
            <a:ext cx="99901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0980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outras palavras, quando a colheita é realizada na época correta (depois da maturidade dos grãos), é possível apenas manter sua qualidade durante o armazenamento, mas não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aumentar!!!!!!</a:t>
            </a:r>
            <a:endParaRPr lang="pt-BR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14208" y="871287"/>
            <a:ext cx="101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fatores que interferem na conservação: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0129" y="1781871"/>
            <a:ext cx="39934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Composição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dos grãos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02021" y="2192409"/>
            <a:ext cx="55536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Teor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água (Grau de umidade) das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35102" y="2684784"/>
            <a:ext cx="3963457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Temperatura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massa 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grãos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28837" y="3115117"/>
            <a:ext cx="1415772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Umidade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28837" y="5189737"/>
            <a:ext cx="5237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Estrutura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armazém e suas inter-relações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8837" y="365526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5. Disponibilidade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de oxigênio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628837" y="3992841"/>
            <a:ext cx="34547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Longevidade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sementes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37665" y="4500672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7. Maturidade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fisiológica e momento da colheita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637665" y="4807999"/>
            <a:ext cx="222368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Microrganismos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620129" y="2048850"/>
            <a:ext cx="4409071" cy="1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 para Baixo 22"/>
          <p:cNvSpPr/>
          <p:nvPr/>
        </p:nvSpPr>
        <p:spPr>
          <a:xfrm rot="3527520">
            <a:off x="3131668" y="4399001"/>
            <a:ext cx="339634" cy="9227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4" name="Conector reto 23"/>
          <p:cNvCxnSpPr>
            <a:endCxn id="14" idx="3"/>
          </p:cNvCxnSpPr>
          <p:nvPr/>
        </p:nvCxnSpPr>
        <p:spPr>
          <a:xfrm flipV="1">
            <a:off x="620128" y="2446325"/>
            <a:ext cx="5535529" cy="42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637665" y="2978767"/>
            <a:ext cx="4391224" cy="4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654057" y="3403785"/>
            <a:ext cx="1435452" cy="8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687933" y="3864363"/>
            <a:ext cx="379785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717900" y="4283578"/>
            <a:ext cx="379785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717900" y="4692531"/>
            <a:ext cx="5690788" cy="22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09103" y="825474"/>
            <a:ext cx="2903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sz="24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Microrganismos</a:t>
            </a:r>
            <a:endParaRPr lang="pt-BR" sz="24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6679" y="1470496"/>
            <a:ext cx="11978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efeito de armazenagem, os organismos vivos podem ser divididos em dois grupos: os consumidores (insetos, pássaros e roedores) e decompositores (fungos e bactérias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06678" y="2232073"/>
            <a:ext cx="11978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o grão está armazenado, os decompositores estão normalmente em estado de dormência, e os consumidores estão ou poderiam estar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ausentes;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1" y="2992947"/>
            <a:ext cx="11832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predominância de uma determinada espécie desses organismos na massa de grãos fica na dependência de vários fatores, destacando-se os fatores climáticos onde os grãos são produzidos e as condições de armazenagem e da espécie ou variedade vegetal.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-1" y="3966452"/>
            <a:ext cx="11832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as condições tropicais, os fungos constituem os principais microrganismos da microflora presenta na massa de grãos. A ação dos microrganismos afeta o poder germinativo das sementes, as qualidades organolépticas, o valor nutritivo e o aproveitamento industrial dos grãos e seus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subprodutos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-39355" y="5001020"/>
            <a:ext cx="11871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Alguns produtores de substância extremamente tóxicas (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micotoxinas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As matérias graxas (combinação de ácidos graxos e glicerina) são muito instáveis quando armazenadas em condições desfavoráveis à sua preservação, provocando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rancificação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qual, provém da oxidação ou hidrolise da matéria graxa que dá origem aos ácidos graxos livres.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88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06908" y="1006131"/>
            <a:ext cx="11846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 de ácidos graxos livres constitui índice de deterioração dos grãos, que é aumentado pelo desenvolvimento de fungos que infestam a massa de grãos;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66194" y="1957550"/>
            <a:ext cx="11978641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grãos armazenados têm a sua temperatura elevada se mantidos com elevado teor de água, em razão da alta taxa de respiração dos grãos úmidos e dos microrganismos associados à massa.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66194" y="2965365"/>
            <a:ext cx="11978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o teor de água esteja abaixo de 15%b.u., o aumento da temperatura é geralmente devido a uma população de insetos.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06908" y="3855513"/>
            <a:ext cx="119281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Acima deste valor, pode ser atribuído quer aos fungos quer aos insetos, ou a ambos.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32387" y="4438642"/>
            <a:ext cx="12044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Grandes aumentos de temperaturas, entre 45ºC e 57ºC, são devidos aos fungos, já que a temperatura de 45ºC é suficiente para matar os insetos (adultos).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32387" y="5329516"/>
            <a:ext cx="11632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aumento da temperatura acima do nível letal para a maioria dos fungos (55ºc) pode provocar calos até o ponto de ignição.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4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14208" y="871287"/>
            <a:ext cx="101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fatores que interferem na conservação: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0129" y="1781871"/>
            <a:ext cx="39934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Composição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 dos grãos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02021" y="2192409"/>
            <a:ext cx="55536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Teor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água (Grau de umidade) das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35102" y="2684784"/>
            <a:ext cx="3963457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Temperatura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massa 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grãos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28837" y="3115117"/>
            <a:ext cx="1415772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Umidade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28837" y="5189737"/>
            <a:ext cx="5237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Estrutura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armazém e suas inter-relações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8837" y="365526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5. Disponibilidade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de oxigênio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628837" y="3992841"/>
            <a:ext cx="34547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Longevidade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sementes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37665" y="4500672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7. Maturidade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fisiológica e momento da colheita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637665" y="4807999"/>
            <a:ext cx="222368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Microrganismos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620129" y="2048850"/>
            <a:ext cx="4409071" cy="1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 para Baixo 22"/>
          <p:cNvSpPr/>
          <p:nvPr/>
        </p:nvSpPr>
        <p:spPr>
          <a:xfrm rot="3527520">
            <a:off x="6023274" y="4769771"/>
            <a:ext cx="339634" cy="9227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4" name="Conector reto 23"/>
          <p:cNvCxnSpPr>
            <a:endCxn id="14" idx="3"/>
          </p:cNvCxnSpPr>
          <p:nvPr/>
        </p:nvCxnSpPr>
        <p:spPr>
          <a:xfrm flipV="1">
            <a:off x="620128" y="2446325"/>
            <a:ext cx="5535529" cy="42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637665" y="2978767"/>
            <a:ext cx="4391224" cy="4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654057" y="3403785"/>
            <a:ext cx="1435452" cy="8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687933" y="3864363"/>
            <a:ext cx="379785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717900" y="4283578"/>
            <a:ext cx="379785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717900" y="4692531"/>
            <a:ext cx="5690788" cy="22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717900" y="5086563"/>
            <a:ext cx="2284607" cy="8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6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pic>
        <p:nvPicPr>
          <p:cNvPr id="6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9" y="3289811"/>
            <a:ext cx="1753880" cy="23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7"/>
          <p:cNvSpPr txBox="1">
            <a:spLocks noChangeArrowheads="1"/>
          </p:cNvSpPr>
          <p:nvPr/>
        </p:nvSpPr>
        <p:spPr bwMode="auto">
          <a:xfrm>
            <a:off x="2110063" y="2620278"/>
            <a:ext cx="2701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Tecido de reserva endospermático</a:t>
            </a:r>
          </a:p>
        </p:txBody>
      </p:sp>
      <p:sp>
        <p:nvSpPr>
          <p:cNvPr id="8" name="CaixaDeTexto 12"/>
          <p:cNvSpPr txBox="1">
            <a:spLocks noChangeArrowheads="1"/>
          </p:cNvSpPr>
          <p:nvPr/>
        </p:nvSpPr>
        <p:spPr bwMode="auto">
          <a:xfrm>
            <a:off x="708543" y="5659204"/>
            <a:ext cx="2700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Milho</a:t>
            </a:r>
          </a:p>
        </p:txBody>
      </p:sp>
      <p:sp>
        <p:nvSpPr>
          <p:cNvPr id="9" name="Chave direita 28"/>
          <p:cNvSpPr/>
          <p:nvPr/>
        </p:nvSpPr>
        <p:spPr>
          <a:xfrm>
            <a:off x="2327329" y="4103169"/>
            <a:ext cx="416792" cy="1091906"/>
          </a:xfrm>
          <a:prstGeom prst="rightBrace">
            <a:avLst>
              <a:gd name="adj1" fmla="val 0"/>
              <a:gd name="adj2" fmla="val 45919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ln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CaixaDeTexto 15"/>
          <p:cNvSpPr txBox="1">
            <a:spLocks noChangeArrowheads="1"/>
          </p:cNvSpPr>
          <p:nvPr/>
        </p:nvSpPr>
        <p:spPr bwMode="auto">
          <a:xfrm>
            <a:off x="2016402" y="4449067"/>
            <a:ext cx="2701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Embrião</a:t>
            </a:r>
          </a:p>
        </p:txBody>
      </p:sp>
      <p:cxnSp>
        <p:nvCxnSpPr>
          <p:cNvPr id="11" name="Conector de seta reta 32"/>
          <p:cNvCxnSpPr/>
          <p:nvPr/>
        </p:nvCxnSpPr>
        <p:spPr>
          <a:xfrm flipH="1" flipV="1">
            <a:off x="1284289" y="3289491"/>
            <a:ext cx="317500" cy="3143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22"/>
          <p:cNvSpPr txBox="1">
            <a:spLocks noChangeArrowheads="1"/>
          </p:cNvSpPr>
          <p:nvPr/>
        </p:nvSpPr>
        <p:spPr bwMode="auto">
          <a:xfrm>
            <a:off x="0" y="2918301"/>
            <a:ext cx="2700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Pericarpo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6461" y="1609192"/>
            <a:ext cx="114038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098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sementes armazenam reservas no endosperma e ou no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embrião.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744121" y="902924"/>
            <a:ext cx="698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DAS RESERVAS NAS SEMENTES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90" y="3238365"/>
            <a:ext cx="2495898" cy="2657846"/>
          </a:xfrm>
          <a:prstGeom prst="rect">
            <a:avLst/>
          </a:prstGeom>
        </p:spPr>
      </p:pic>
      <p:cxnSp>
        <p:nvCxnSpPr>
          <p:cNvPr id="18" name="Conector de seta reta 21"/>
          <p:cNvCxnSpPr/>
          <p:nvPr/>
        </p:nvCxnSpPr>
        <p:spPr>
          <a:xfrm flipV="1">
            <a:off x="2577544" y="3328847"/>
            <a:ext cx="291088" cy="33208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1"/>
          <p:cNvSpPr txBox="1">
            <a:spLocks noChangeArrowheads="1"/>
          </p:cNvSpPr>
          <p:nvPr/>
        </p:nvSpPr>
        <p:spPr bwMode="auto">
          <a:xfrm>
            <a:off x="4213792" y="4870157"/>
            <a:ext cx="2701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Tecido de reserva cotiledonar</a:t>
            </a:r>
          </a:p>
        </p:txBody>
      </p:sp>
      <p:sp>
        <p:nvSpPr>
          <p:cNvPr id="20" name="CaixaDeTexto 16"/>
          <p:cNvSpPr txBox="1">
            <a:spLocks noChangeArrowheads="1"/>
          </p:cNvSpPr>
          <p:nvPr/>
        </p:nvSpPr>
        <p:spPr bwMode="auto">
          <a:xfrm>
            <a:off x="9190706" y="3373806"/>
            <a:ext cx="2701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Eixo </a:t>
            </a:r>
            <a:r>
              <a:rPr lang="pt-BR" altLang="pt-BR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hipocótilo-radícula</a:t>
            </a:r>
            <a:endParaRPr lang="pt-BR" altLang="pt-BR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3"/>
          <p:cNvSpPr txBox="1">
            <a:spLocks noChangeArrowheads="1"/>
          </p:cNvSpPr>
          <p:nvPr/>
        </p:nvSpPr>
        <p:spPr bwMode="auto">
          <a:xfrm>
            <a:off x="5564754" y="2819903"/>
            <a:ext cx="2700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Tegumento</a:t>
            </a:r>
          </a:p>
        </p:txBody>
      </p:sp>
      <p:cxnSp>
        <p:nvCxnSpPr>
          <p:cNvPr id="22" name="Conector de seta reta 35"/>
          <p:cNvCxnSpPr/>
          <p:nvPr/>
        </p:nvCxnSpPr>
        <p:spPr>
          <a:xfrm flipH="1" flipV="1">
            <a:off x="7106407" y="3201660"/>
            <a:ext cx="317500" cy="3143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7"/>
          <p:cNvCxnSpPr/>
          <p:nvPr/>
        </p:nvCxnSpPr>
        <p:spPr>
          <a:xfrm flipV="1">
            <a:off x="8707461" y="3603816"/>
            <a:ext cx="729006" cy="21285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1"/>
          <p:cNvCxnSpPr/>
          <p:nvPr/>
        </p:nvCxnSpPr>
        <p:spPr>
          <a:xfrm flipV="1">
            <a:off x="6589185" y="4762006"/>
            <a:ext cx="675972" cy="27843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12"/>
          <p:cNvSpPr txBox="1">
            <a:spLocks noChangeArrowheads="1"/>
          </p:cNvSpPr>
          <p:nvPr/>
        </p:nvSpPr>
        <p:spPr bwMode="auto">
          <a:xfrm>
            <a:off x="6726170" y="5891312"/>
            <a:ext cx="2700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Soja</a:t>
            </a:r>
            <a:endParaRPr lang="pt-BR" alt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2" t="97317" r="1262" b="118"/>
          <a:stretch/>
        </p:blipFill>
        <p:spPr>
          <a:xfrm>
            <a:off x="9026434" y="5525575"/>
            <a:ext cx="297854" cy="3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5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2" grpId="0"/>
      <p:bldP spid="19" grpId="0"/>
      <p:bldP spid="20" grpId="0"/>
      <p:bldP spid="21" grpId="0"/>
      <p:bldP spid="2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6575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6"/>
            <a:ext cx="750627" cy="6575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182297" y="-22648"/>
            <a:ext cx="1009703" cy="37435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63773" y="1153392"/>
            <a:ext cx="12037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desenho e a construção de unidades armazenadoras apropriadas são fatores importantes na manutenção e melhoria da estabilidade da massa de grãos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armazenados;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87468"/>
            <a:ext cx="6925294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600"/>
            </a:pPr>
            <a:r>
              <a:rPr lang="pt-BR" sz="24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Estrutura </a:t>
            </a:r>
            <a:r>
              <a:rPr lang="pt-BR" sz="2400" b="1" u="sng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armazém e suas inter-relações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600"/>
              <a:buFont typeface="Wingdings" panose="05000000000000000000" pitchFamily="2" charset="2"/>
              <a:buChar char="ü"/>
            </a:pPr>
            <a:endParaRPr lang="pt-BR" sz="2400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63773" y="2136582"/>
            <a:ext cx="11914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uma conservação segura, os grãos devem ser guardados seco, em local fresco, e protegidos de água e agentes bióticos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externos;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63773" y="3119772"/>
            <a:ext cx="11750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escolha do local do armazém, seu desenho e o material usado em sua construção em grande parte determinam se certos organismos daninhos, incluindo pássaros e roedores, serão pragas significantes;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43302" y="4134587"/>
            <a:ext cx="11873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Geralmente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exigências estruturais para estocagem de grãos poderão variar de acordo com o clima, o tipo de colheita e as espécies de pragas dominantes de um país ou área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geográfica;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6435" y="5197264"/>
            <a:ext cx="1178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construções deverão ser adequadas para a redução de infestação de pragas, a fim de minimizarem o calor na parte superior do ambiente e maximizarem a perda de calor e de umidade do grão para o meio ambiente.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94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4543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6"/>
            <a:ext cx="518615" cy="4543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283544" y="-22648"/>
            <a:ext cx="908456" cy="33681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9307" y="1000186"/>
            <a:ext cx="11450471" cy="42184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imos 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o manejo para a produção de sementes é diferente do realizado para a produção de 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grãos! 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8615" y="53126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CONTUDO......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259307" y="1767740"/>
            <a:ext cx="11546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isso, atenção diferenciada é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 para os fatores que interferem na viabilidade das sementes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ou seja, fatores que podem intensificar a respiração e a consequente morte do embrião, tornando inviável a sua utilização para multiplicação de plantas.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85024" y="4997954"/>
            <a:ext cx="114945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vitalidade? É a mesma coisa que viabilidade???????</a:t>
            </a:r>
            <a:endParaRPr lang="pt-B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78345" y="3313418"/>
            <a:ext cx="3627083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VALENDOO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0528" y="1188222"/>
            <a:ext cx="10545152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R: Vitalidade: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refere-se ao estado de estar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vivo.</a:t>
            </a:r>
          </a:p>
          <a:p>
            <a:pPr marL="0" lvl="1" algn="ctr"/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Viabilidade de sementes: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sementes estar viva e apresentar suas partes (tecidos) em condições de desenvolver e originar a plântulas sob condições favoráveis. </a:t>
            </a:r>
            <a:endParaRPr lang="pt-BR" sz="2000" b="1" dirty="0"/>
          </a:p>
        </p:txBody>
      </p:sp>
      <p:sp>
        <p:nvSpPr>
          <p:cNvPr id="8" name="Retângulo 7"/>
          <p:cNvSpPr/>
          <p:nvPr/>
        </p:nvSpPr>
        <p:spPr>
          <a:xfrm>
            <a:off x="354843" y="3163644"/>
            <a:ext cx="10800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Assim, a semente pode estar viva e não estar viável, como algum dano ocorrido em parte essencial das sementes (por exemplo, um dano mecânico que impediu o transporte de reserva, originando uma plântula anormal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484069" y="4771973"/>
            <a:ext cx="10980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buFont typeface="Wingdings" panose="05000000000000000000" pitchFamily="2" charset="2"/>
              <a:buChar char="q"/>
            </a:pP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Dessa forma, são necessárias condições específicas para a manutenção do potencial fisiológico das sementes. 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5738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655093" cy="5738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990317" y="0"/>
            <a:ext cx="1160740" cy="43034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7420" y="653418"/>
            <a:ext cx="138388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efeitos do teor de água das sementes sobre a taxa de deterioração dependem da espécie e da temperatura;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2172" y="1252016"/>
            <a:ext cx="117056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reações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hidrolíticas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são facilitadas quando as sementes estão mais úmidas, acarretando acréscimos nas concentrações de açúcares, ácidos graxos livres e outras substâncias características do processo de deterioração;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2172" y="2645293"/>
            <a:ext cx="11705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maneira, decréscimo do teor de água até a redução drástica da intensidade de reações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hidrolíticas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 efeito marcante na cinética da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deterioração;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06567" y="3583787"/>
            <a:ext cx="11464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temperatura afeta diretamente a velocidade das reações químicas, também acelerando a respiração e o desenvolvimento de microrganismo, de modo que sua redução beneficia a conservação de sementes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ortodoxas;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06567" y="4677346"/>
            <a:ext cx="12044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recalcitrantes apresentam intolerância à redução severa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temperatura;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-71167" y="5216907"/>
            <a:ext cx="12152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entanto, a abordagem, sobre os efeitos o ambiente sobre a intensidade de deterioração das sementes não pode desconsiderar a ação conjunta da água e da temperatura, cuja consequência ultrapassa as participações individuais de cada um desses parâmetros; predominam conceitos referentes à atuação 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sinergística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combinações temperatura/umidade, tendo sido, inclusive, estabelecidas regras de manejo.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217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032719" y="1081677"/>
            <a:ext cx="4224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Delouche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colaboradores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(1973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32786" y="1856836"/>
            <a:ext cx="1084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condições de armazenamento são seguras quando permitem a manutenção do potencial fisiológico das sementes, sem perda do vigor, durante pelo menos três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anos;</a:t>
            </a:r>
          </a:p>
          <a:p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  <p:sp>
        <p:nvSpPr>
          <p:cNvPr id="8" name="Seta Dobrada para Cima 7"/>
          <p:cNvSpPr/>
          <p:nvPr/>
        </p:nvSpPr>
        <p:spPr>
          <a:xfrm rot="5400000">
            <a:off x="122829" y="1346001"/>
            <a:ext cx="1132787" cy="887125"/>
          </a:xfrm>
          <a:prstGeom prst="bent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42402" y="3574177"/>
            <a:ext cx="11204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entanto,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“armazenar sem perder vigor” não é uma expressão para interpretação ao pé da letra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sob os pontos de vista biológico e econômico por menor que seja, sempre ocorre certa redução do potencial fisiológico.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47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4901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559558" cy="4901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190940" y="-22648"/>
            <a:ext cx="1001060" cy="37114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45576" y="4322464"/>
            <a:ext cx="11632442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duas últimas condições somente são obtidas em ambiente controlado (câmara seca e fria), utilizadas para a preservação de materiais genéticos e de sementes comerciais altamente valiosas, como as de hortaliças;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9779" y="477125"/>
            <a:ext cx="10937852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Esses </a:t>
            </a:r>
            <a:r>
              <a:rPr lang="pt-BR" sz="2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autores efetuaram indicações quanto a combinações favoráveis para o armazenamento de sementes de grandes culturas:</a:t>
            </a:r>
            <a:endParaRPr lang="pt-BR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5576" y="1704543"/>
            <a:ext cx="11900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Período 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8 a 10 meses: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soma da umidade relativa do ar (%) e temperatura (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ºC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não deve ultrapassar “80”, significando que um ambiente com 50% de umidade relativa (U.R.), a 30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ºC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seria tão recomendável quanto outro com 60% U.R. e 20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ºC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5576" y="2543072"/>
            <a:ext cx="9096637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Período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12 a 18 meses: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soma desses valores não deve ultrapassar “65 a 70”;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5576" y="3081930"/>
            <a:ext cx="6922947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Período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3 a 5 anos: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soma deve ser de, no máximo, “55”;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5576" y="3620788"/>
            <a:ext cx="611641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Período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5 a 15 anos: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ultrapassar “45”.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79779" y="5414909"/>
            <a:ext cx="11498239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 proposta confere a mesma importância à temperatura e à umidade, mas a experiência tem mostrado que, se houver opção, é preferível armazenar sob baixa umidade.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9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5412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6"/>
            <a:ext cx="617856" cy="5412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100212" y="0"/>
            <a:ext cx="1091788" cy="40478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1245872"/>
            <a:ext cx="1147367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ambém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 sido bastante divulgada outra regra prática,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conhecida por “regra de Harrington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”!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75331"/>
            <a:ext cx="293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outro </a:t>
            </a:r>
            <a:r>
              <a:rPr lang="pt-B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lado...</a:t>
            </a:r>
            <a:endParaRPr lang="pt-BR" sz="2800" b="1" dirty="0"/>
          </a:p>
        </p:txBody>
      </p:sp>
      <p:sp>
        <p:nvSpPr>
          <p:cNvPr id="8" name="Retângulo 7"/>
          <p:cNvSpPr/>
          <p:nvPr/>
        </p:nvSpPr>
        <p:spPr>
          <a:xfrm>
            <a:off x="-110979" y="2270447"/>
            <a:ext cx="111110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período para 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armazenamento seguro duplica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cada redução de 1,0% no teor de água da semente (base úmida) ou decréscimo de 5,5ºC na temperatura ambiente; ambas as reduções, quando efetuadas simultaneamente, teriam efeitos aditivos.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81378" y="4570153"/>
            <a:ext cx="10855818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regra de Harrington pode ser aplicada, desde que não seja interpretada ao pé da letra, pois, numa estrutura biológica como as sementes, o raciocínio não é o mesmo adotado em ciências exatas.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5021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573206" cy="50214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1177748" y="-22647"/>
            <a:ext cx="1014252" cy="37603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08046" y="651461"/>
            <a:ext cx="11980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regra deve ser utilizada para estimar o comportamento de sementes com graus de umidade entre 5,0% e 14,0% e entre 0ºC e 50ºC;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108046" y="1746752"/>
            <a:ext cx="12090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sementes mais secas acentua-se a deterioração causada pela 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autoxidação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lipídios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enquanto acima de 14% há prejuízos adicionais causados pelo desenvolvimento de fungos 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armazenamento;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108047" y="2797287"/>
            <a:ext cx="11980461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outro lado, pode-se considerar que, de um modo geral, as sementes ortodoxas em equilíbrio com umidade relativa de 65% ou inferior, mantém o potencial fisiológico durante período prolongado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7935" y="2679453"/>
            <a:ext cx="117454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específico de sementes, além desses atributos, a escolha da embalagem relaciona-se ao manejo durante o armazenamento e o transporte, através da relação com a umidade relativa e temperatura do ar, resistência à tensão e à ruptura e da proteção contra a invasão por insetos e roedores.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68569" y="1728087"/>
            <a:ext cx="11454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embalagem representa um veículo respeitável de divulgação mercadológica, além de transmitir informações aos usuários, apresentando as características do produto e orientações para sua utilização.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84069" y="888430"/>
            <a:ext cx="4347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as embalagens? </a:t>
            </a:r>
            <a:endParaRPr lang="pt-BR" sz="2800" b="1" u="sng" dirty="0">
              <a:solidFill>
                <a:srgbClr val="C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8364" y="4166784"/>
            <a:ext cx="11760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deterioração está associada às caraterísticas dos recipientes que contém as sementes, dependendo da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 ou menor facilidade para as trocas de vapor d’água entre as sementes e a atmosfera e das condições do ambiente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que as sementes permanecem armazenadas.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216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2145852"/>
            <a:ext cx="118462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resistentes à movimentação do vapor d’água entre as sementes e o ar exterior são constituídas por papel multifoliado, polietileno, laminados de papel + asfalto, de papel + polietileno ou de papel revestido com material ceroso;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7813" y="1173821"/>
            <a:ext cx="1167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materiais que não oferecem maior obstáculo a essas trocas, representando as embalagens porosas (telas de algodão, de juta, de polipropileno entrelaçado, papelão);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67813" y="3587001"/>
            <a:ext cx="11810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embalagens herméticas ou impermeáveis não permitem trocas de vapor d’água, como os recipientes de metal, de vidro e laminados de polietileno + alumínio ou papel +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alumínio;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67813" y="4559032"/>
            <a:ext cx="11810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escolha da embalagem depende da espécie, do teor de água das sementes, das condições e período de armazenamento.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3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793077"/>
            <a:ext cx="119133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0980"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acordo com </a:t>
            </a:r>
            <a:r>
              <a:rPr lang="pt-BR" sz="2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tipo de reservas predominantes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sementes podem ser classificadas em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66011" y="5824252"/>
            <a:ext cx="9012629" cy="923330"/>
          </a:xfrm>
          <a:prstGeom prst="rect">
            <a:avLst/>
          </a:prstGeom>
          <a:solidFill>
            <a:srgbClr val="FF6699"/>
          </a:solidFill>
          <a:ln>
            <a:solidFill>
              <a:srgbClr val="2E2C2D"/>
            </a:solidFill>
          </a:ln>
        </p:spPr>
        <p:txBody>
          <a:bodyPr wrap="square">
            <a:spAutoFit/>
          </a:bodyPr>
          <a:lstStyle/>
          <a:p>
            <a:pPr marL="228600" indent="220980" algn="ctr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apresentam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reservas celulósicas, como as sementes de palmeira jarina, tremoço e café.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8201" y="1722594"/>
            <a:ext cx="1326004" cy="369332"/>
          </a:xfrm>
          <a:prstGeom prst="rect">
            <a:avLst/>
          </a:prstGeom>
          <a:solidFill>
            <a:srgbClr val="FFC000"/>
          </a:solidFill>
          <a:ln>
            <a:solidFill>
              <a:srgbClr val="2E2C2D"/>
            </a:solidFill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Amiláceas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966012" y="1520669"/>
            <a:ext cx="9012629" cy="923330"/>
          </a:xfrm>
          <a:prstGeom prst="rect">
            <a:avLst/>
          </a:prstGeom>
          <a:solidFill>
            <a:srgbClr val="FFC000"/>
          </a:solidFill>
          <a:ln>
            <a:solidFill>
              <a:srgbClr val="2E2C2D"/>
            </a:solidFill>
          </a:ln>
        </p:spPr>
        <p:txBody>
          <a:bodyPr wrap="square">
            <a:spAutoFit/>
          </a:bodyPr>
          <a:lstStyle/>
          <a:p>
            <a:pPr marL="228600" indent="220980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principal reserva é o amido, como em milho, arroz, trigo e várias outras gramíneas;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9627" y="2810983"/>
            <a:ext cx="223651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2E2C2D"/>
            </a:solidFill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Aleuro-amiláceas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966012" y="2677260"/>
            <a:ext cx="9012629" cy="8785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2E2C2D"/>
            </a:solidFill>
          </a:ln>
        </p:spPr>
        <p:txBody>
          <a:bodyPr wrap="square">
            <a:spAutoFit/>
          </a:bodyPr>
          <a:lstStyle/>
          <a:p>
            <a:pPr marL="228600" indent="220980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acumulam amido e proteínas. </a:t>
            </a:r>
            <a:endParaRPr lang="pt-BR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ctr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Exemplos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feijão, ervilha e leguminosas em geral;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89368" y="3897181"/>
            <a:ext cx="1556836" cy="369332"/>
          </a:xfrm>
          <a:prstGeom prst="rect">
            <a:avLst/>
          </a:prstGeom>
          <a:solidFill>
            <a:srgbClr val="FFFF00"/>
          </a:solidFill>
          <a:ln>
            <a:solidFill>
              <a:srgbClr val="2E2C2D"/>
            </a:solidFill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Oleaginosas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966012" y="3812913"/>
            <a:ext cx="9012629" cy="463075"/>
          </a:xfrm>
          <a:prstGeom prst="rect">
            <a:avLst/>
          </a:prstGeom>
          <a:solidFill>
            <a:srgbClr val="FFFF00"/>
          </a:solidFill>
          <a:ln>
            <a:solidFill>
              <a:srgbClr val="2E2C2D"/>
            </a:solidFill>
          </a:ln>
        </p:spPr>
        <p:txBody>
          <a:bodyPr wrap="square">
            <a:spAutoFit/>
          </a:bodyPr>
          <a:lstStyle/>
          <a:p>
            <a:pPr marL="228600" indent="220980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predominam lipídios, como em mamona, dendê, girassol;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28064" y="4744323"/>
            <a:ext cx="2326278" cy="369332"/>
          </a:xfrm>
          <a:prstGeom prst="rect">
            <a:avLst/>
          </a:prstGeom>
          <a:solidFill>
            <a:srgbClr val="00B0F0"/>
          </a:solidFill>
          <a:ln>
            <a:solidFill>
              <a:srgbClr val="2E2C2D"/>
            </a:solidFill>
          </a:ln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Aleuro-oleaginosas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966012" y="4641950"/>
            <a:ext cx="9012629" cy="923330"/>
          </a:xfrm>
          <a:prstGeom prst="rect">
            <a:avLst/>
          </a:prstGeom>
          <a:solidFill>
            <a:srgbClr val="00B0F0"/>
          </a:solidFill>
          <a:ln>
            <a:solidFill>
              <a:srgbClr val="2E2C2D"/>
            </a:solidFill>
          </a:ln>
        </p:spPr>
        <p:txBody>
          <a:bodyPr wrap="square">
            <a:spAutoFit/>
          </a:bodyPr>
          <a:lstStyle/>
          <a:p>
            <a:pPr marL="228600" indent="220980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caracterizam-se por armazenar lipídios e proteínas, como a soja, algodão, amendoim;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28201" y="5894207"/>
            <a:ext cx="1107996" cy="369332"/>
          </a:xfrm>
          <a:prstGeom prst="rect">
            <a:avLst/>
          </a:prstGeom>
          <a:solidFill>
            <a:srgbClr val="FF6699"/>
          </a:solidFill>
          <a:ln>
            <a:solidFill>
              <a:srgbClr val="2E2C2D"/>
            </a:solidFill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Córneas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980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17781" y="6489257"/>
            <a:ext cx="12192000" cy="3859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809022" y="2065517"/>
            <a:ext cx="8795520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54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Considerações finais</a:t>
            </a:r>
            <a:endParaRPr lang="pt-BR" sz="5400" b="1" u="sng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958"/>
            <a:ext cx="1227908" cy="1082060"/>
          </a:xfrm>
          <a:prstGeom prst="rect">
            <a:avLst/>
          </a:prstGeom>
        </p:spPr>
      </p:pic>
      <p:pic>
        <p:nvPicPr>
          <p:cNvPr id="9" name="Picture 5" descr="C:\Users\Note\Desktop\Workshop Pós-Graduação\soj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9" y="1881520"/>
            <a:ext cx="1245687" cy="9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Note\Desktop\Workshop Pós-Graduação\feijã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" y="2783497"/>
            <a:ext cx="1245687" cy="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ote\Desktop\Workshop Pós-Graduação\img_algodao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4023" r="6188" b="13474"/>
          <a:stretch/>
        </p:blipFill>
        <p:spPr bwMode="auto">
          <a:xfrm>
            <a:off x="-17781" y="3683947"/>
            <a:ext cx="1236799" cy="9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/>
          <a:srcRect l="39808" r="2024"/>
          <a:stretch/>
        </p:blipFill>
        <p:spPr>
          <a:xfrm>
            <a:off x="10374" y="4668724"/>
            <a:ext cx="1210131" cy="986643"/>
          </a:xfrm>
          <a:prstGeom prst="rect">
            <a:avLst/>
          </a:prstGeom>
          <a:ln>
            <a:noFill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" y="5655367"/>
            <a:ext cx="1208644" cy="8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639058"/>
            <a:ext cx="12192000" cy="218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64024" y="2068067"/>
            <a:ext cx="11218460" cy="9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Diante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disso, vimos os principais fatores que interferem na qualidade dos grãos e das sementes e a importância de se planejar um armazenamento seguro perante as diferentes composições químicas das sementes.  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0499" y="825474"/>
            <a:ext cx="5342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32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Considerações finais</a:t>
            </a:r>
            <a:endParaRPr lang="pt-BR" sz="3200" b="1" u="sng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4024" y="3560170"/>
            <a:ext cx="1112292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conhecer outra operação de pós-colheita, a secagem, que muitas vezes é fundamental antes do armazenamento e seus princípios, frequente às aulas e aguarde o próximo capítulo!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17781" y="6489257"/>
            <a:ext cx="12192000" cy="3859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958"/>
            <a:ext cx="1227908" cy="1082060"/>
          </a:xfrm>
          <a:prstGeom prst="rect">
            <a:avLst/>
          </a:prstGeom>
        </p:spPr>
      </p:pic>
      <p:pic>
        <p:nvPicPr>
          <p:cNvPr id="9" name="Picture 5" descr="C:\Users\Note\Desktop\Workshop Pós-Graduação\soj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9" y="1881520"/>
            <a:ext cx="1245687" cy="9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Note\Desktop\Workshop Pós-Graduação\feijã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" y="2783497"/>
            <a:ext cx="1245687" cy="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ote\Desktop\Workshop Pós-Graduação\img_algodao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4023" r="6188" b="13474"/>
          <a:stretch/>
        </p:blipFill>
        <p:spPr bwMode="auto">
          <a:xfrm>
            <a:off x="-17781" y="3683947"/>
            <a:ext cx="1236799" cy="9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/>
          <a:srcRect l="39808" r="2024"/>
          <a:stretch/>
        </p:blipFill>
        <p:spPr>
          <a:xfrm>
            <a:off x="10374" y="4668724"/>
            <a:ext cx="1210131" cy="986643"/>
          </a:xfrm>
          <a:prstGeom prst="rect">
            <a:avLst/>
          </a:prstGeom>
          <a:ln>
            <a:noFill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" y="5655367"/>
            <a:ext cx="1208644" cy="83389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3407093" y="2351211"/>
            <a:ext cx="5342252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5400" b="1" u="sng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Referências</a:t>
            </a:r>
            <a:endParaRPr lang="pt-BR" sz="5400" b="1" u="sng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17781" y="6489257"/>
            <a:ext cx="12192000" cy="3859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6058" y="848120"/>
            <a:ext cx="11704321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BEWEY, J.D.; BLACK, M.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Seeds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physiology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germination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New York,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Plenum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Press. 1985. 367p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BRASIL - MINISTÉRIO DO DESENVOLVIMENTO, INDÚSTRIA E COMÉRCIO EXTERIOR INSTITUTO NACIONAL DE METROLOGIA, QUALIDADE E TECNOLOGIA - INMETRO. Disponível em: &lt;</a:t>
            </a:r>
            <a:r>
              <a:rPr lang="pt-BR" sz="1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http://www.inmetro.gov.br/legislacao/rtac/pdf/RTAC002013.pdf</a:t>
            </a:r>
            <a:r>
              <a:rPr lang="pt-BR" sz="1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&gt;. Acesso em: 22 de agosto de 2021</a:t>
            </a:r>
            <a:r>
              <a:rPr lang="pt-BR" sz="1200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BRASIL MINISTÉRIO DA INDÚSTRIA, COMÉRCIO EXTERIOR E SERVIÇOS INSTITUTO NACIONAL DE METROLOGIA, QUALIDADE E TECNOLOGIA- INMETRO. Disponível em: &lt;</a:t>
            </a:r>
            <a:r>
              <a:rPr lang="pt-BR" sz="1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http://www.inmetro.gov.br/legislacao/pam/pdf/PAM006465.pdf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&gt;. Acesso em: 23 de agosto de 2021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BRASIL. Ministério da Agricultura, Pecuária e Abastecimento. Regras para análise de sementes / Ministério da Agricultura, Pecuária e Abastecimento. Secretaria de Defesa Agropecuária. – Brasília-Mapa/ACS, 2009. 399 p. Disponível em: &lt;</a:t>
            </a:r>
            <a:r>
              <a:rPr lang="pt-BR" sz="1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https://www.gov.br/agricultura/pt-br/assuntos/insumos-agropecuarios/arquivos-publicacoes-insumos/2946_regras_analise__sementes.pdf</a:t>
            </a:r>
            <a:r>
              <a:rPr lang="pt-BR" sz="1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.&gt; Acesso em: 23 de agosto de 2021</a:t>
            </a:r>
            <a:r>
              <a:rPr lang="pt-BR" sz="1200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CARVALHO, N.M. A Secagem de Sementes. Jaboticabal: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Funep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2005, 184p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CROCKER, W.; BARTON, L.V.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Physiologu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seeds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Waltham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Chronica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Botany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1957. 267p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DELOUCHE, J.C.; MATTHES, R.K.; DOUGHERTY, G.M.; BOYD, A.H.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Storage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seed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sub-tropical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tropical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regions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Seeds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Science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Technology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v.1, n.3, p.671-700, 1973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GEHAKA. G1000 - Medidor de umidade de grãos de bancada. Disponível em: &lt;</a:t>
            </a:r>
            <a:r>
              <a:rPr lang="pt-BR" sz="1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https://www.gehaka.com.br/produtos/linha-agricola/medidor-de-umidade-de-graos-de-bancada/g1000/catalogo_g1000.pdf</a:t>
            </a:r>
            <a:r>
              <a:rPr lang="pt-BR" sz="1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&gt;. Acesso em: 23 de agosto de 2021.</a:t>
            </a:r>
            <a:endParaRPr lang="pt-BR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2647"/>
            <a:ext cx="12192000" cy="87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17781" y="6489257"/>
            <a:ext cx="12192000" cy="3859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644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7"/>
            <a:ext cx="968138" cy="848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26613"/>
          <a:stretch/>
        </p:blipFill>
        <p:spPr>
          <a:xfrm>
            <a:off x="10604542" y="158010"/>
            <a:ext cx="1374099" cy="50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43691" y="4158778"/>
            <a:ext cx="11834950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pt-BR" sz="1200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revistacampoenegocios.com.br/wp-content/uploads/2019/10/34a07cea-ff63-4716-93d5-21eab70698b2-1024x682.jpg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https://www.embrapa.br/image/journal/article?img_id=31354743&amp;t=1516127747634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200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pt-BR" sz="1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://blogs.canalrural.com.br/embrapasoja/wp-content/uploads/sites/32/2016/12/Foto-RRRufino-Arquivo-Embrapa-Soja.jpg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://a-static.mlcdn.com.br/574x431/kit-azeite-de-oliva-gallo-3-unidades-tipo-unico-500ml-classico-500ml-reserva-500ml/magazineluiza/229311500/d2b791ab1163a3769eb468c4f925b487.jpg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8525" y="825474"/>
            <a:ext cx="11617235" cy="3175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HARRINGTON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J.F. 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moisture-resistent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containers in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vegetable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packing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Davis,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California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Agricultural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1963. 23p. (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Bulletin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792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MARCOS-FILHO, J. Composição química de sementes (reservas armazenadas). In: Marcos-Filho, J. 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Fisiologia de Sementes de Plantas Cultivadas.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Cap. 5, 193-240p. 2ed. Londrina – PR: ABRATES, 2015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MARCOS-FILHO, J. Deterioração de sementes. In: Marcos-Filho, J. 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Fisiologia de Sementes de Plantas Cultivadas.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Cap. 9, 373-440p. 2ed. Londrina – PR: ABRATES, 2015.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MARCOS-FILHO, J. 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Fisiologia de Sementes de Plantas Cultivadas.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2ed. Londrina – PR: ABRATES, 2015. 660p.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MARCOS-FILHO, J. Relações água/sementes. In: Marcos-Filho, J. 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Fisiologia de Sementes de Plantas Cultivadas.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Cap. 6, 213-240p. 2ed. Londrina – PR: ABRATES, 2015.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SILVA; S.J. 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Secagem e armazenagem de produtos agrícolas.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Viçosa: Aprenda Fácil, 2008. p.325-341. 560p.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8888</Words>
  <Application>Microsoft Office PowerPoint</Application>
  <PresentationFormat>Widescreen</PresentationFormat>
  <Paragraphs>550</Paragraphs>
  <Slides>94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94</vt:i4>
      </vt:variant>
    </vt:vector>
  </HeadingPairs>
  <TitlesOfParts>
    <vt:vector size="104" baseType="lpstr">
      <vt:lpstr>Arial</vt:lpstr>
      <vt:lpstr>arirpo)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115</cp:revision>
  <dcterms:created xsi:type="dcterms:W3CDTF">2021-09-27T16:30:43Z</dcterms:created>
  <dcterms:modified xsi:type="dcterms:W3CDTF">2021-11-06T14:36:32Z</dcterms:modified>
</cp:coreProperties>
</file>