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aleway Thin" panose="020B0604020202020204" charset="0"/>
      <p:regular r:id="rId14"/>
      <p:bold r:id="rId15"/>
      <p:italic r:id="rId16"/>
      <p:boldItalic r:id="rId17"/>
    </p:embeddedFont>
    <p:embeddedFont>
      <p:font typeface="Playfair Display" panose="020B0604020202020204" charset="0"/>
      <p:regular r:id="rId18"/>
      <p:bold r:id="rId19"/>
      <p:italic r:id="rId20"/>
      <p:boldItalic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  <p:embeddedFont>
      <p:font typeface="Playfair Display Regular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B17566-84F2-48A2-97B0-C8CC34AF744D}">
  <a:tblStyle styleId="{E1B17566-84F2-48A2-97B0-C8CC34AF74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42183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69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6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0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57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258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483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379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11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140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404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35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20779"/>
          <a:stretch/>
        </p:blipFill>
        <p:spPr>
          <a:xfrm>
            <a:off x="2143025" y="2788375"/>
            <a:ext cx="4857949" cy="23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37011"/>
          <a:stretch/>
        </p:blipFill>
        <p:spPr>
          <a:xfrm rot="10800000">
            <a:off x="2513351" y="-11424"/>
            <a:ext cx="4117299" cy="187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654969"/>
            <a:ext cx="1912270" cy="148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7463691" y="3463200"/>
            <a:ext cx="1393364" cy="19672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39100" y="1991825"/>
            <a:ext cx="7065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 flipH="1">
            <a:off x="7443611" y="203467"/>
            <a:ext cx="1912270" cy="148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0"/>
            <a:ext cx="1393364" cy="196725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440700" y="440700"/>
            <a:ext cx="8271000" cy="4262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chemeClr val="dk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292736"/>
            <a:ext cx="2377614" cy="185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1566" y="0"/>
            <a:ext cx="1732434" cy="2445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440700" y="440700"/>
            <a:ext cx="8271000" cy="4262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1039100" y="1659550"/>
            <a:ext cx="706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1039100" y="2916252"/>
            <a:ext cx="7065900" cy="25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440700" y="440700"/>
            <a:ext cx="8271000" cy="4262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039100" y="2161800"/>
            <a:ext cx="70659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⬩"/>
              <a:defRPr sz="3200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▫"/>
              <a:defRPr sz="3200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▫"/>
              <a:defRPr sz="3200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●"/>
              <a:defRPr sz="3200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○"/>
              <a:defRPr sz="3200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■"/>
              <a:defRPr sz="3200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●"/>
              <a:defRPr sz="3200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○"/>
              <a:defRPr sz="3200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L="4114800" lvl="8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■"/>
              <a:defRPr sz="3200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rot="5400000">
            <a:off x="883569" y="1036898"/>
            <a:ext cx="358410" cy="577767"/>
          </a:xfrm>
          <a:custGeom>
            <a:avLst/>
            <a:gdLst/>
            <a:ahLst/>
            <a:cxnLst/>
            <a:rect l="l" t="t" r="r" b="b"/>
            <a:pathLst>
              <a:path w="29252" h="47155" extrusionOk="0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68150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300" y="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039100" y="1732675"/>
            <a:ext cx="7065900" cy="241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⬩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68150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300" y="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/>
          <p:nvPr/>
        </p:nvSpPr>
        <p:spPr>
          <a:xfrm>
            <a:off x="440700" y="440700"/>
            <a:ext cx="8271000" cy="4262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/>
          <p:nvPr/>
        </p:nvSpPr>
        <p:spPr>
          <a:xfrm rot="5400000">
            <a:off x="883569" y="1494098"/>
            <a:ext cx="358410" cy="577767"/>
          </a:xfrm>
          <a:custGeom>
            <a:avLst/>
            <a:gdLst/>
            <a:ahLst/>
            <a:cxnLst/>
            <a:rect l="l" t="t" r="r" b="b"/>
            <a:pathLst>
              <a:path w="29252" h="47155" extrusionOk="0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039100" y="1237825"/>
            <a:ext cx="35328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1039100" y="2189875"/>
            <a:ext cx="3532800" cy="19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 rot="5400000">
            <a:off x="883569" y="1036898"/>
            <a:ext cx="358410" cy="577767"/>
          </a:xfrm>
          <a:custGeom>
            <a:avLst/>
            <a:gdLst/>
            <a:ahLst/>
            <a:cxnLst/>
            <a:rect l="l" t="t" r="r" b="b"/>
            <a:pathLst>
              <a:path w="29252" h="47155" extrusionOk="0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68150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300" y="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039100" y="1732675"/>
            <a:ext cx="3328800" cy="26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776162" y="1732675"/>
            <a:ext cx="3328800" cy="26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 rot="5400000">
            <a:off x="883569" y="1036898"/>
            <a:ext cx="358410" cy="577767"/>
          </a:xfrm>
          <a:custGeom>
            <a:avLst/>
            <a:gdLst/>
            <a:ahLst/>
            <a:cxnLst/>
            <a:rect l="l" t="t" r="r" b="b"/>
            <a:pathLst>
              <a:path w="29252" h="47155" extrusionOk="0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68150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300" y="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1039100" y="1732675"/>
            <a:ext cx="2190000" cy="26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⬩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3445014" y="1732675"/>
            <a:ext cx="2190000" cy="26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⬩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3"/>
          </p:nvPr>
        </p:nvSpPr>
        <p:spPr>
          <a:xfrm>
            <a:off x="5850929" y="1732675"/>
            <a:ext cx="2190000" cy="26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⬩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Orchids" type="blank">
  <p:cSld name="BLANK">
    <p:bg>
      <p:bgPr>
        <a:solidFill>
          <a:schemeClr val="accen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Roses">
  <p:cSld name="BLANK_2">
    <p:bg>
      <p:bgPr>
        <a:solidFill>
          <a:schemeClr val="accent5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9100" y="1732675"/>
            <a:ext cx="7065900" cy="24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⬩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▫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▫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8" r:id="rId9"/>
    <p:sldLayoutId id="214748366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1039100" y="1991825"/>
            <a:ext cx="7065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BR" sz="4000" dirty="0" smtClean="0">
                <a:solidFill>
                  <a:schemeClr val="bg2">
                    <a:lumMod val="50000"/>
                  </a:schemeClr>
                </a:solidFill>
              </a:rPr>
              <a:t>COMPETÊNCIA </a:t>
            </a:r>
            <a:r>
              <a:rPr lang="pt-BR" sz="4000" dirty="0">
                <a:solidFill>
                  <a:schemeClr val="bg2">
                    <a:lumMod val="50000"/>
                  </a:schemeClr>
                </a:solidFill>
              </a:rPr>
              <a:t>Conhecimento, Habilidade e </a:t>
            </a:r>
            <a:r>
              <a:rPr lang="pt-BR" sz="4000" dirty="0" smtClean="0">
                <a:solidFill>
                  <a:schemeClr val="bg2">
                    <a:lumMod val="50000"/>
                  </a:schemeClr>
                </a:solidFill>
              </a:rPr>
              <a:t>Atitude</a:t>
            </a:r>
            <a:endParaRPr lang="pt-BR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>
            <a:off x="1496299" y="546123"/>
            <a:ext cx="3630872" cy="40849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A auto-observação é uma característica da inteligência intrapessoal que favorece o desenvolvimento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da </a:t>
            </a:r>
            <a:r>
              <a:rPr lang="pt-BR" sz="1600" b="1" u="sng" dirty="0">
                <a:solidFill>
                  <a:schemeClr val="bg2">
                    <a:lumMod val="50000"/>
                  </a:schemeClr>
                </a:solidFill>
              </a:rPr>
              <a:t>resiliência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, das competências pessoais, da percepção das capacidades, habilidades e talentos presentes ou não na formação do indivíduo. Ao focarmos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olhar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e reflexão no </a:t>
            </a:r>
            <a:r>
              <a:rPr lang="pt-BR" sz="1600" dirty="0" err="1">
                <a:solidFill>
                  <a:schemeClr val="bg2">
                    <a:lumMod val="50000"/>
                  </a:schemeClr>
                </a:solidFill>
              </a:rPr>
              <a:t>auto-aperfeiçoamento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do ser integral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melhoramos qualidades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, valores e superamos situações que afetam emocionalmente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o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desempenho profissional.</a:t>
            </a:r>
            <a:endParaRPr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l="17942" r="23707"/>
          <a:stretch/>
        </p:blipFill>
        <p:spPr>
          <a:xfrm>
            <a:off x="5391290" y="440690"/>
            <a:ext cx="3311802" cy="42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 idx="4294967295"/>
          </p:nvPr>
        </p:nvSpPr>
        <p:spPr>
          <a:xfrm>
            <a:off x="664028" y="337458"/>
            <a:ext cx="3243943" cy="275408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pt-BR" sz="2200" b="0" dirty="0" smtClean="0">
                <a:solidFill>
                  <a:schemeClr val="lt1"/>
                </a:solidFill>
              </a:rPr>
              <a:t>Domínio de conhecimento</a:t>
            </a:r>
            <a:br>
              <a:rPr lang="pt-BR" sz="2200" b="0" dirty="0" smtClean="0">
                <a:solidFill>
                  <a:schemeClr val="lt1"/>
                </a:solidFill>
              </a:rPr>
            </a:br>
            <a:r>
              <a:rPr lang="pt-BR" sz="2200" b="0" dirty="0" smtClean="0">
                <a:solidFill>
                  <a:schemeClr val="lt1"/>
                </a:solidFill>
              </a:rPr>
              <a:t>Satisfação pessoal</a:t>
            </a:r>
            <a:br>
              <a:rPr lang="pt-BR" sz="2200" b="0" dirty="0" smtClean="0">
                <a:solidFill>
                  <a:schemeClr val="lt1"/>
                </a:solidFill>
              </a:rPr>
            </a:br>
            <a:r>
              <a:rPr lang="pt-BR" sz="2200" b="0" dirty="0" smtClean="0">
                <a:solidFill>
                  <a:schemeClr val="lt1"/>
                </a:solidFill>
              </a:rPr>
              <a:t>Autoconsciência</a:t>
            </a:r>
            <a:br>
              <a:rPr lang="pt-BR" sz="2200" b="0" dirty="0" smtClean="0">
                <a:solidFill>
                  <a:schemeClr val="lt1"/>
                </a:solidFill>
              </a:rPr>
            </a:br>
            <a:r>
              <a:rPr lang="pt-BR" sz="2200" b="0" dirty="0" smtClean="0">
                <a:solidFill>
                  <a:schemeClr val="lt1"/>
                </a:solidFill>
              </a:rPr>
              <a:t>Autocontrole</a:t>
            </a:r>
            <a:br>
              <a:rPr lang="pt-BR" sz="2200" b="0" dirty="0" smtClean="0">
                <a:solidFill>
                  <a:schemeClr val="lt1"/>
                </a:solidFill>
              </a:rPr>
            </a:br>
            <a:r>
              <a:rPr lang="pt-BR" sz="2200" b="0" dirty="0" smtClean="0">
                <a:solidFill>
                  <a:schemeClr val="lt1"/>
                </a:solidFill>
              </a:rPr>
              <a:t>Transparência</a:t>
            </a:r>
            <a:br>
              <a:rPr lang="pt-BR" sz="2200" b="0" dirty="0" smtClean="0">
                <a:solidFill>
                  <a:schemeClr val="lt1"/>
                </a:solidFill>
              </a:rPr>
            </a:br>
            <a:r>
              <a:rPr lang="pt-BR" sz="2200" b="0" dirty="0" smtClean="0">
                <a:solidFill>
                  <a:schemeClr val="lt1"/>
                </a:solidFill>
              </a:rPr>
              <a:t>Adaptabilidade</a:t>
            </a:r>
            <a:br>
              <a:rPr lang="pt-BR" sz="2200" b="0" dirty="0" smtClean="0">
                <a:solidFill>
                  <a:schemeClr val="lt1"/>
                </a:solidFill>
              </a:rPr>
            </a:br>
            <a:r>
              <a:rPr lang="pt-BR" sz="2200" b="0" dirty="0" smtClean="0">
                <a:solidFill>
                  <a:schemeClr val="lt1"/>
                </a:solidFill>
              </a:rPr>
              <a:t>Superação</a:t>
            </a:r>
            <a:br>
              <a:rPr lang="pt-BR" sz="2200" b="0" dirty="0" smtClean="0">
                <a:solidFill>
                  <a:schemeClr val="lt1"/>
                </a:solidFill>
              </a:rPr>
            </a:br>
            <a:r>
              <a:rPr lang="pt-BR" sz="2200" b="0" dirty="0" smtClean="0">
                <a:solidFill>
                  <a:schemeClr val="lt1"/>
                </a:solidFill>
              </a:rPr>
              <a:t>Iniciativa</a:t>
            </a:r>
            <a:endParaRPr sz="2200" dirty="0">
              <a:solidFill>
                <a:schemeClr val="lt1"/>
              </a:solidFill>
            </a:endParaRPr>
          </a:p>
        </p:txBody>
      </p:sp>
      <p:sp>
        <p:nvSpPr>
          <p:cNvPr id="168" name="Google Shape;168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" name="Google Shape;167;p25"/>
          <p:cNvSpPr txBox="1">
            <a:spLocks/>
          </p:cNvSpPr>
          <p:nvPr/>
        </p:nvSpPr>
        <p:spPr>
          <a:xfrm>
            <a:off x="5520120" y="1551215"/>
            <a:ext cx="2851607" cy="1709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r">
              <a:buClr>
                <a:schemeClr val="bg1"/>
              </a:buClr>
            </a:pPr>
            <a:r>
              <a:rPr lang="pt-BR" sz="2200" b="0" dirty="0" smtClean="0">
                <a:solidFill>
                  <a:schemeClr val="lt1"/>
                </a:solidFill>
              </a:rPr>
              <a:t>Intuição</a:t>
            </a:r>
          </a:p>
          <a:p>
            <a:pPr algn="r">
              <a:buClr>
                <a:schemeClr val="bg1"/>
              </a:buClr>
            </a:pPr>
            <a:r>
              <a:rPr lang="pt-BR" sz="2200" b="0" dirty="0" smtClean="0">
                <a:solidFill>
                  <a:schemeClr val="lt1"/>
                </a:solidFill>
              </a:rPr>
              <a:t>Lazer</a:t>
            </a:r>
            <a:br>
              <a:rPr lang="pt-BR" sz="2200" b="0" dirty="0" smtClean="0">
                <a:solidFill>
                  <a:schemeClr val="lt1"/>
                </a:solidFill>
              </a:rPr>
            </a:br>
            <a:r>
              <a:rPr lang="pt-BR" sz="2200" b="0" dirty="0" smtClean="0">
                <a:solidFill>
                  <a:schemeClr val="lt1"/>
                </a:solidFill>
              </a:rPr>
              <a:t>Convivência familiar</a:t>
            </a:r>
          </a:p>
          <a:p>
            <a:pPr algn="r">
              <a:buClr>
                <a:schemeClr val="bg1"/>
              </a:buClr>
            </a:pPr>
            <a:r>
              <a:rPr lang="pt-BR" sz="2200" b="0" dirty="0" smtClean="0">
                <a:solidFill>
                  <a:schemeClr val="lt1"/>
                </a:solidFill>
              </a:rPr>
              <a:t>Atividades desportivas</a:t>
            </a:r>
          </a:p>
          <a:p>
            <a:pPr algn="r">
              <a:buClr>
                <a:schemeClr val="bg1"/>
              </a:buClr>
            </a:pPr>
            <a:r>
              <a:rPr lang="pt-BR" sz="2200" b="0" dirty="0" smtClean="0">
                <a:solidFill>
                  <a:schemeClr val="lt1"/>
                </a:solidFill>
              </a:rPr>
              <a:t>Paz interior</a:t>
            </a:r>
            <a:endParaRPr lang="pt-BR" sz="22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1039100" y="497589"/>
            <a:ext cx="70659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Competência</a:t>
            </a:r>
            <a:endParaRPr dirty="0"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1039100" y="1536727"/>
            <a:ext cx="7065900" cy="24909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dirty="0" smtClean="0"/>
              <a:t>Conjunto </a:t>
            </a:r>
            <a:r>
              <a:rPr lang="pt-BR" sz="2000" b="1" dirty="0"/>
              <a:t>de conhecimentos, habilidades e atitudes que, quando integrados e utilizados estrategicamente, permite atingir com sucesso os resultados que dela são esperados na organização.</a:t>
            </a:r>
            <a:endParaRPr lang="pt-BR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/>
              <a:t>Essa é a definição encontrada no livro de Benedito </a:t>
            </a:r>
            <a:r>
              <a:rPr lang="pt-BR" sz="2000" dirty="0" err="1"/>
              <a:t>Milioni</a:t>
            </a:r>
            <a:r>
              <a:rPr lang="pt-BR" sz="2000" dirty="0"/>
              <a:t>, Dicionário de Termos de Recursos Humanos, para a palavra </a:t>
            </a:r>
            <a:r>
              <a:rPr lang="pt-BR" sz="2000" dirty="0" smtClean="0"/>
              <a:t>competência.</a:t>
            </a:r>
            <a:endParaRPr sz="2000"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ctrTitle"/>
          </p:nvPr>
        </p:nvSpPr>
        <p:spPr>
          <a:xfrm>
            <a:off x="1039100" y="1469571"/>
            <a:ext cx="7065900" cy="166551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just"/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uso dos conhecimentos, das capacidades e comportamentos que os indivíduos adotam voluntariamente no desempenho de atividades e tarefas e perante os contextos de trabalho da organização</a:t>
            </a:r>
            <a:endParaRPr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ctrTitle" idx="4294967295"/>
          </p:nvPr>
        </p:nvSpPr>
        <p:spPr>
          <a:xfrm>
            <a:off x="1209837" y="369020"/>
            <a:ext cx="6593700" cy="70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50000"/>
                  </a:schemeClr>
                </a:solidFill>
              </a:rPr>
              <a:t>Competências apreciadas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4294967295"/>
          </p:nvPr>
        </p:nvSpPr>
        <p:spPr>
          <a:xfrm>
            <a:off x="631371" y="1407698"/>
            <a:ext cx="7947184" cy="31462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just">
              <a:buClrTx/>
              <a:buFontTx/>
              <a:buChar char="-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capacidade empreendedora</a:t>
            </a:r>
          </a:p>
          <a:p>
            <a:pPr marL="342900" lvl="0" indent="-342900" algn="just">
              <a:buClrTx/>
              <a:buFontTx/>
              <a:buChar char="-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saber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trabalhar sob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pressão</a:t>
            </a:r>
          </a:p>
          <a:p>
            <a:pPr marL="342900" lvl="0" indent="-342900" algn="just">
              <a:buClrTx/>
              <a:buFontTx/>
              <a:buChar char="-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ser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comunicativo, criativo e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inovador</a:t>
            </a:r>
          </a:p>
          <a:p>
            <a:pPr marL="342900" lvl="0" indent="-342900" algn="just">
              <a:buClrTx/>
              <a:buFontTx/>
              <a:buChar char="-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saber negociar</a:t>
            </a:r>
          </a:p>
          <a:p>
            <a:pPr marL="342900" lvl="0" indent="-342900" algn="just">
              <a:buClrTx/>
              <a:buFontTx/>
              <a:buChar char="-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ter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capacidade para planejar, organizar e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liderar</a:t>
            </a:r>
          </a:p>
          <a:p>
            <a:pPr marL="342900" lvl="0" indent="-342900" algn="just">
              <a:buClrTx/>
              <a:buFontTx/>
              <a:buChar char="-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er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assertivo na hora de tomar decisões, tendo flexibilidade e agilidade em situações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inesperadas</a:t>
            </a:r>
            <a:endParaRPr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1028214" y="838200"/>
            <a:ext cx="7065900" cy="335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None/>
            </a:pPr>
            <a:r>
              <a:rPr lang="pt-BR" sz="3600" b="1" dirty="0" smtClean="0">
                <a:solidFill>
                  <a:schemeClr val="bg2">
                    <a:lumMod val="50000"/>
                  </a:schemeClr>
                </a:solidFill>
              </a:rPr>
              <a:t>Panorama</a:t>
            </a:r>
            <a:endParaRPr lang="pt-BR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lvl="0" indent="-342900" algn="just">
              <a:buClrTx/>
              <a:buFontTx/>
              <a:buChar char="-"/>
            </a:pP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treinamento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e desenvolvimento de competências fundamentais para trabalhar em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equipe</a:t>
            </a:r>
          </a:p>
          <a:p>
            <a:pPr marL="342900" lvl="0" indent="-342900" algn="just">
              <a:buClrTx/>
              <a:buFontTx/>
              <a:buChar char="-"/>
            </a:pP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ampliação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e aquisição de competências para relacionar-se com os colegas e sensibilizar-se sobre a importância da formação de times coesos de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trabalho</a:t>
            </a:r>
            <a:endParaRPr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039100" y="421397"/>
            <a:ext cx="70659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50000"/>
                  </a:schemeClr>
                </a:solidFill>
              </a:rPr>
              <a:t>CHAVE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Imagem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2915" y="1295399"/>
            <a:ext cx="4114800" cy="33310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ctrTitle" idx="4294967295"/>
          </p:nvPr>
        </p:nvSpPr>
        <p:spPr>
          <a:xfrm>
            <a:off x="1791491" y="375586"/>
            <a:ext cx="5267100" cy="78371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pt-BR" sz="5400" dirty="0">
                <a:solidFill>
                  <a:schemeClr val="bg2">
                    <a:lumMod val="50000"/>
                  </a:schemeClr>
                </a:solidFill>
              </a:rPr>
              <a:t>CHA</a:t>
            </a:r>
            <a:endParaRPr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2" name="Google Shape;132;p21"/>
          <p:cNvSpPr txBox="1">
            <a:spLocks noGrp="1"/>
          </p:cNvSpPr>
          <p:nvPr>
            <p:ph type="subTitle" idx="4294967295"/>
          </p:nvPr>
        </p:nvSpPr>
        <p:spPr>
          <a:xfrm>
            <a:off x="1556655" y="1230088"/>
            <a:ext cx="5736771" cy="96450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Conhecimentos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, Habilidades e Atitudes para definir competências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0" name="Google Shape;131;p21"/>
          <p:cNvSpPr txBox="1">
            <a:spLocks/>
          </p:cNvSpPr>
          <p:nvPr/>
        </p:nvSpPr>
        <p:spPr>
          <a:xfrm>
            <a:off x="1791490" y="2376339"/>
            <a:ext cx="5267100" cy="78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5400" dirty="0" smtClean="0">
                <a:solidFill>
                  <a:schemeClr val="bg2">
                    <a:lumMod val="50000"/>
                  </a:schemeClr>
                </a:solidFill>
              </a:rPr>
              <a:t>VE</a:t>
            </a:r>
            <a:endParaRPr lang="pt-BR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Google Shape;132;p21"/>
          <p:cNvSpPr txBox="1">
            <a:spLocks/>
          </p:cNvSpPr>
          <p:nvPr/>
        </p:nvSpPr>
        <p:spPr>
          <a:xfrm>
            <a:off x="664029" y="3270195"/>
            <a:ext cx="7717972" cy="167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⬩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▫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▫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Valores: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base,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referencial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de vida do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indivíduo, bem social, ética e respeito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Espiritualidade: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emoção,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entusiasmo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entorno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e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energia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1278585" y="1371601"/>
            <a:ext cx="7065900" cy="186145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just"/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A sua CHAVE de competências está alinhada às novas exigências? Está abrindo caminhos para um futuro 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</a:rPr>
              <a:t>melhor? Pense nisso!</a:t>
            </a:r>
            <a:endParaRPr lang="pt-B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5" name="Google Shape;145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1082648" y="847253"/>
            <a:ext cx="70659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50000"/>
                  </a:schemeClr>
                </a:solidFill>
              </a:rPr>
              <a:t>Criatividade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892629" y="1623815"/>
            <a:ext cx="7587955" cy="21317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Para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que a criatividade seja utilizada para o melhor desempenho do indivíduo, é preciso um olhar mais atento para si mesmo, rever suas ações e reações diante do imprevisível e observar quanto da capacidade de </a:t>
            </a:r>
            <a:r>
              <a:rPr lang="pt-BR" sz="2000" b="1" u="sng" dirty="0">
                <a:solidFill>
                  <a:schemeClr val="bg2">
                    <a:lumMod val="50000"/>
                  </a:schemeClr>
                </a:solidFill>
              </a:rPr>
              <a:t>resiliência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temos presente na tomada de decisões entre tensão do ambiente e vontade de vencer.</a:t>
            </a:r>
            <a:endParaRPr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ll template">
  <a:themeElements>
    <a:clrScheme name="Custom 347">
      <a:dk1>
        <a:srgbClr val="535B5D"/>
      </a:dk1>
      <a:lt1>
        <a:srgbClr val="FFFFFF"/>
      </a:lt1>
      <a:dk2>
        <a:srgbClr val="557B83"/>
      </a:dk2>
      <a:lt2>
        <a:srgbClr val="EFF2F3"/>
      </a:lt2>
      <a:accent1>
        <a:srgbClr val="8AB7C4"/>
      </a:accent1>
      <a:accent2>
        <a:srgbClr val="BED7DE"/>
      </a:accent2>
      <a:accent3>
        <a:srgbClr val="CCAE74"/>
      </a:accent3>
      <a:accent4>
        <a:srgbClr val="E5DBC8"/>
      </a:accent4>
      <a:accent5>
        <a:srgbClr val="EC9D82"/>
      </a:accent5>
      <a:accent6>
        <a:srgbClr val="92685D"/>
      </a:accent6>
      <a:hlink>
        <a:srgbClr val="557B8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319</Words>
  <Application>Microsoft Office PowerPoint</Application>
  <PresentationFormat>Apresentação na tela (16:9)</PresentationFormat>
  <Paragraphs>40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Raleway Thin</vt:lpstr>
      <vt:lpstr>Arial</vt:lpstr>
      <vt:lpstr>Playfair Display</vt:lpstr>
      <vt:lpstr>Raleway</vt:lpstr>
      <vt:lpstr>Playfair Display Regular</vt:lpstr>
      <vt:lpstr>Nell template</vt:lpstr>
      <vt:lpstr>COMPETÊNCIA Conhecimento, Habilidade e Atitude</vt:lpstr>
      <vt:lpstr>Competência</vt:lpstr>
      <vt:lpstr>uso dos conhecimentos, das capacidades e comportamentos que os indivíduos adotam voluntariamente no desempenho de atividades e tarefas e perante os contextos de trabalho da organização</vt:lpstr>
      <vt:lpstr>Competências apreciadas</vt:lpstr>
      <vt:lpstr>Apresentação do PowerPoint</vt:lpstr>
      <vt:lpstr>CHAVE</vt:lpstr>
      <vt:lpstr>CHA</vt:lpstr>
      <vt:lpstr>A sua CHAVE de competências está alinhada às novas exigências? Está abrindo caminhos para um futuro melhor? Pense nisso!</vt:lpstr>
      <vt:lpstr>Criatividade</vt:lpstr>
      <vt:lpstr>Apresentação do PowerPoint</vt:lpstr>
      <vt:lpstr>Domínio de conhecimento Satisfação pessoal Autoconsciência Autocontrole Transparência Adaptabilidade Superação Iniciativa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Inspiron</dc:creator>
  <cp:lastModifiedBy>Inspiron</cp:lastModifiedBy>
  <cp:revision>11</cp:revision>
  <dcterms:modified xsi:type="dcterms:W3CDTF">2020-09-15T19:59:56Z</dcterms:modified>
</cp:coreProperties>
</file>