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83" r:id="rId7"/>
    <p:sldId id="262" r:id="rId8"/>
    <p:sldId id="284" r:id="rId9"/>
    <p:sldId id="277" r:id="rId10"/>
  </p:sldIdLst>
  <p:sldSz cx="9144000" cy="5143500" type="screen16x9"/>
  <p:notesSz cx="6858000" cy="9144000"/>
  <p:embeddedFontLst>
    <p:embeddedFont>
      <p:font typeface="Patrick Hand SC" panose="020B0604020202020204" charset="0"/>
      <p:regular r:id="rId12"/>
    </p:embeddedFont>
    <p:embeddedFont>
      <p:font typeface="Patrick Hand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EBB0C5-A617-47F8-9B82-91D697CB00FF}">
  <a:tblStyle styleId="{00EBB0C5-A617-47F8-9B82-91D697CB0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26147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88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84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27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083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99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65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205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89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14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605741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Arquivologia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2" name="Imagem 11" descr="Young woman taking folder with documents from shelf in archive"/>
          <p:cNvPicPr/>
          <p:nvPr/>
        </p:nvPicPr>
        <p:blipFill>
          <a:blip r:embed="rId3" cstate="print"/>
          <a:srcRect b="9689"/>
          <a:stretch>
            <a:fillRect/>
          </a:stretch>
        </p:blipFill>
        <p:spPr bwMode="auto">
          <a:xfrm>
            <a:off x="1690687" y="718185"/>
            <a:ext cx="5762625" cy="37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2457500" y="925287"/>
            <a:ext cx="4229100" cy="5442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Arquivos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2155371" y="1611087"/>
            <a:ext cx="4974772" cy="24601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/>
            <a:r>
              <a:rPr lang="pt-BR" sz="2300" b="1" dirty="0" smtClean="0">
                <a:solidFill>
                  <a:schemeClr val="tx1"/>
                </a:solidFill>
              </a:rPr>
              <a:t>Conjuntos </a:t>
            </a:r>
            <a:r>
              <a:rPr lang="pt-BR" sz="2300" b="1" dirty="0">
                <a:solidFill>
                  <a:schemeClr val="tx1"/>
                </a:solidFill>
              </a:rPr>
              <a:t>de documentos produzidos e recebidos por órgãos públicos, instituições de caráter público e entidades privadas, em decorrência do exercício de atividades específicas, bem como por pessoa física, qualquer que seja o suporte da informação ou a natureza dos documentos (BRASIL, 1991)</a:t>
            </a:r>
            <a:endParaRPr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1537651" y="767089"/>
            <a:ext cx="3328265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accent6"/>
                </a:solidFill>
              </a:rPr>
              <a:t>Organização!</a:t>
            </a:r>
            <a:endParaRPr sz="4800" b="1" dirty="0">
              <a:solidFill>
                <a:schemeClr val="accent6"/>
              </a:solidFill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4294967295"/>
          </p:nvPr>
        </p:nvSpPr>
        <p:spPr>
          <a:xfrm>
            <a:off x="1896878" y="1702909"/>
            <a:ext cx="5306700" cy="2454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just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pt-BR" sz="2800" b="1" dirty="0" smtClean="0">
                <a:solidFill>
                  <a:schemeClr val="lt1"/>
                </a:solidFill>
              </a:rPr>
              <a:t>De </a:t>
            </a:r>
            <a:r>
              <a:rPr lang="pt-BR" sz="2800" b="1" dirty="0" smtClean="0">
                <a:solidFill>
                  <a:schemeClr val="lt1"/>
                </a:solidFill>
              </a:rPr>
              <a:t>espaço físico</a:t>
            </a:r>
          </a:p>
          <a:p>
            <a:pPr marL="571500" lvl="0" indent="-571500" algn="just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pt-BR" sz="2800" b="1" dirty="0" smtClean="0">
                <a:solidFill>
                  <a:schemeClr val="lt1"/>
                </a:solidFill>
              </a:rPr>
              <a:t>De materiais</a:t>
            </a:r>
          </a:p>
          <a:p>
            <a:pPr marL="571500" lvl="0" indent="-571500" algn="just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pt-BR" sz="2800" b="1" dirty="0" smtClean="0">
                <a:solidFill>
                  <a:schemeClr val="lt1"/>
                </a:solidFill>
              </a:rPr>
              <a:t>De  equipamentos</a:t>
            </a:r>
          </a:p>
          <a:p>
            <a:pPr marL="571500" lvl="0" indent="-571500" algn="just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pt-BR" sz="2800" b="1" dirty="0" smtClean="0">
                <a:solidFill>
                  <a:schemeClr val="lt1"/>
                </a:solidFill>
              </a:rPr>
              <a:t>De documentos</a:t>
            </a:r>
          </a:p>
          <a:p>
            <a:pPr marL="571500" lvl="0" indent="-571500" algn="just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pt-BR" sz="2800" b="1" dirty="0" smtClean="0">
                <a:solidFill>
                  <a:schemeClr val="lt1"/>
                </a:solidFill>
              </a:rPr>
              <a:t>De </a:t>
            </a:r>
            <a:r>
              <a:rPr lang="pt-BR" sz="2800" b="1" dirty="0" smtClean="0">
                <a:solidFill>
                  <a:schemeClr val="lt1"/>
                </a:solidFill>
              </a:rPr>
              <a:t>fluxo de entrada e saída</a:t>
            </a: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b="1" dirty="0" smtClean="0"/>
              <a:t>Critérios para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lang="en" sz="1100" b="1" dirty="0" smtClean="0"/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Char char="-"/>
            </a:pPr>
            <a:r>
              <a:rPr lang="en" b="1" dirty="0" smtClean="0"/>
              <a:t>Recebimento</a:t>
            </a: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Char char="-"/>
            </a:pPr>
            <a:r>
              <a:rPr lang="en" b="1" dirty="0" smtClean="0"/>
              <a:t>Despacho</a:t>
            </a: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Char char="-"/>
            </a:pPr>
            <a:r>
              <a:rPr lang="en" b="1" dirty="0" smtClean="0"/>
              <a:t>Guarda</a:t>
            </a:r>
          </a:p>
          <a:p>
            <a:pPr marL="3429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Tx/>
              <a:buChar char="-"/>
            </a:pPr>
            <a:r>
              <a:rPr lang="en" b="1" dirty="0" smtClean="0"/>
              <a:t>Consulta futura</a:t>
            </a:r>
            <a:endParaRPr b="1"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 idx="4294967295"/>
          </p:nvPr>
        </p:nvSpPr>
        <p:spPr>
          <a:xfrm>
            <a:off x="1538964" y="1030117"/>
            <a:ext cx="1204238" cy="7261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accent6"/>
                </a:solidFill>
              </a:rPr>
              <a:t>Uso</a:t>
            </a:r>
            <a:endParaRPr sz="4800" b="1" dirty="0">
              <a:solidFill>
                <a:schemeClr val="accent6"/>
              </a:solidFill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4294967295"/>
          </p:nvPr>
        </p:nvSpPr>
        <p:spPr>
          <a:xfrm>
            <a:off x="1850568" y="2298294"/>
            <a:ext cx="4996545" cy="1522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sz="2800" b="1" dirty="0" smtClean="0">
                <a:solidFill>
                  <a:schemeClr val="lt1"/>
                </a:solidFill>
              </a:rPr>
              <a:t>Corrente: uso constante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sz="2800" b="1" dirty="0" smtClean="0">
                <a:solidFill>
                  <a:schemeClr val="lt1"/>
                </a:solidFill>
              </a:rPr>
              <a:t>Intermediário: uso pouco frequente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sz="2800" b="1" dirty="0" smtClean="0">
                <a:solidFill>
                  <a:schemeClr val="lt1"/>
                </a:solidFill>
              </a:rPr>
              <a:t>Permanente: guarda definitva</a:t>
            </a:r>
            <a:endParaRPr lang="en" sz="2800" b="1" dirty="0" smtClean="0">
              <a:solidFill>
                <a:schemeClr val="lt1"/>
              </a:solidFill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6501266" y="955220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" name="Google Shape;100;p20"/>
          <p:cNvSpPr/>
          <p:nvPr/>
        </p:nvSpPr>
        <p:spPr>
          <a:xfrm rot="1473078">
            <a:off x="5300257" y="1194571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6254166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Google Shape;102;p20"/>
          <p:cNvSpPr/>
          <p:nvPr/>
        </p:nvSpPr>
        <p:spPr>
          <a:xfrm rot="2487314">
            <a:off x="6048306" y="1931447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86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 idx="4294967295"/>
          </p:nvPr>
        </p:nvSpPr>
        <p:spPr>
          <a:xfrm>
            <a:off x="1451876" y="953915"/>
            <a:ext cx="1977124" cy="7261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accent6"/>
                </a:solidFill>
              </a:rPr>
              <a:t>Gênero</a:t>
            </a:r>
            <a:endParaRPr sz="4800" b="1" dirty="0">
              <a:solidFill>
                <a:schemeClr val="accent6"/>
              </a:solidFill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4294967295"/>
          </p:nvPr>
        </p:nvSpPr>
        <p:spPr>
          <a:xfrm>
            <a:off x="1785252" y="1862860"/>
            <a:ext cx="4996545" cy="2306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b="1" dirty="0" smtClean="0">
                <a:solidFill>
                  <a:schemeClr val="lt1"/>
                </a:solidFill>
              </a:rPr>
              <a:t>Textual: manuscritos, impressos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b="1" dirty="0" smtClean="0">
                <a:solidFill>
                  <a:schemeClr val="lt1"/>
                </a:solidFill>
              </a:rPr>
              <a:t>Cartográfico: mapas, plantas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b="1" dirty="0" smtClean="0">
                <a:solidFill>
                  <a:schemeClr val="lt1"/>
                </a:solidFill>
              </a:rPr>
              <a:t>Filmográfico: fitas, películas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b="1" dirty="0" smtClean="0">
                <a:solidFill>
                  <a:schemeClr val="lt1"/>
                </a:solidFill>
              </a:rPr>
              <a:t>Sonoro: registros fonográficos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en" b="1" dirty="0" smtClean="0">
                <a:solidFill>
                  <a:schemeClr val="lt1"/>
                </a:solidFill>
              </a:rPr>
              <a:t>Informático: computador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6501266" y="955220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" name="Google Shape;100;p20"/>
          <p:cNvSpPr/>
          <p:nvPr/>
        </p:nvSpPr>
        <p:spPr>
          <a:xfrm rot="1473078">
            <a:off x="5300257" y="1194571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6254166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Google Shape;102;p20"/>
          <p:cNvSpPr/>
          <p:nvPr/>
        </p:nvSpPr>
        <p:spPr>
          <a:xfrm rot="2487314">
            <a:off x="6048306" y="1931447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 idx="4294967295"/>
          </p:nvPr>
        </p:nvSpPr>
        <p:spPr>
          <a:xfrm>
            <a:off x="1451876" y="953915"/>
            <a:ext cx="1977124" cy="7261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accent6"/>
                </a:solidFill>
              </a:rPr>
              <a:t>Método</a:t>
            </a:r>
            <a:endParaRPr sz="4800" b="1" dirty="0">
              <a:solidFill>
                <a:schemeClr val="accent6"/>
              </a:solidFill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4294967295"/>
          </p:nvPr>
        </p:nvSpPr>
        <p:spPr>
          <a:xfrm>
            <a:off x="1796138" y="1949941"/>
            <a:ext cx="5508175" cy="23063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>
              <a:buClr>
                <a:schemeClr val="bg1"/>
              </a:buClr>
              <a:buFontTx/>
              <a:buChar char="-"/>
            </a:pPr>
            <a:r>
              <a:rPr lang="pt-BR" b="1" dirty="0">
                <a:solidFill>
                  <a:schemeClr val="lt1"/>
                </a:solidFill>
              </a:rPr>
              <a:t>Alfabético: pelo </a:t>
            </a:r>
            <a:r>
              <a:rPr lang="pt-BR" b="1" dirty="0" smtClean="0">
                <a:solidFill>
                  <a:schemeClr val="lt1"/>
                </a:solidFill>
              </a:rPr>
              <a:t>nome</a:t>
            </a:r>
            <a:endParaRPr lang="pt-BR" b="1" dirty="0">
              <a:solidFill>
                <a:schemeClr val="lt1"/>
              </a:solidFill>
            </a:endParaRPr>
          </a:p>
          <a:p>
            <a:pPr marL="342900" lvl="0" indent="-342900">
              <a:buClr>
                <a:schemeClr val="bg1"/>
              </a:buClr>
              <a:buFontTx/>
              <a:buChar char="-"/>
            </a:pPr>
            <a:r>
              <a:rPr lang="pt-BR" b="1" dirty="0" smtClean="0">
                <a:solidFill>
                  <a:schemeClr val="lt1"/>
                </a:solidFill>
              </a:rPr>
              <a:t>Numérico</a:t>
            </a:r>
            <a:r>
              <a:rPr lang="pt-BR" b="1" dirty="0">
                <a:solidFill>
                  <a:schemeClr val="lt1"/>
                </a:solidFill>
              </a:rPr>
              <a:t>: pelo número do </a:t>
            </a:r>
            <a:r>
              <a:rPr lang="pt-BR" b="1" dirty="0" smtClean="0">
                <a:solidFill>
                  <a:schemeClr val="lt1"/>
                </a:solidFill>
              </a:rPr>
              <a:t>documento</a:t>
            </a:r>
            <a:endParaRPr lang="pt-BR" b="1" dirty="0">
              <a:solidFill>
                <a:schemeClr val="lt1"/>
              </a:solidFill>
            </a:endParaRPr>
          </a:p>
          <a:p>
            <a:pPr marL="342900" lvl="0" indent="-342900">
              <a:buClr>
                <a:schemeClr val="bg1"/>
              </a:buClr>
              <a:buFontTx/>
              <a:buChar char="-"/>
            </a:pPr>
            <a:r>
              <a:rPr lang="pt-BR" b="1" dirty="0" smtClean="0">
                <a:solidFill>
                  <a:schemeClr val="lt1"/>
                </a:solidFill>
              </a:rPr>
              <a:t>Geográfico</a:t>
            </a:r>
            <a:r>
              <a:rPr lang="pt-BR" b="1" dirty="0">
                <a:solidFill>
                  <a:schemeClr val="lt1"/>
                </a:solidFill>
              </a:rPr>
              <a:t>: pelo local, seja </a:t>
            </a:r>
            <a:r>
              <a:rPr lang="pt-BR" b="1" dirty="0" smtClean="0">
                <a:solidFill>
                  <a:schemeClr val="lt1"/>
                </a:solidFill>
              </a:rPr>
              <a:t>estado</a:t>
            </a:r>
            <a:r>
              <a:rPr lang="pt-BR" b="1" dirty="0">
                <a:solidFill>
                  <a:schemeClr val="lt1"/>
                </a:solidFill>
              </a:rPr>
              <a:t>, país ou </a:t>
            </a:r>
            <a:r>
              <a:rPr lang="pt-BR" b="1" dirty="0" smtClean="0">
                <a:solidFill>
                  <a:schemeClr val="lt1"/>
                </a:solidFill>
              </a:rPr>
              <a:t>cidade</a:t>
            </a:r>
            <a:endParaRPr lang="pt-BR" b="1" dirty="0">
              <a:solidFill>
                <a:schemeClr val="lt1"/>
              </a:solidFill>
            </a:endParaRPr>
          </a:p>
          <a:p>
            <a:pPr marL="342900" lvl="0" indent="-342900">
              <a:buClr>
                <a:schemeClr val="bg1"/>
              </a:buClr>
              <a:buFontTx/>
              <a:buChar char="-"/>
            </a:pPr>
            <a:r>
              <a:rPr lang="pt-BR" b="1" dirty="0" smtClean="0">
                <a:solidFill>
                  <a:schemeClr val="lt1"/>
                </a:solidFill>
              </a:rPr>
              <a:t>Ideográfico</a:t>
            </a:r>
            <a:r>
              <a:rPr lang="pt-BR" b="1" dirty="0">
                <a:solidFill>
                  <a:schemeClr val="lt1"/>
                </a:solidFill>
              </a:rPr>
              <a:t>: pelo </a:t>
            </a:r>
            <a:r>
              <a:rPr lang="pt-BR" b="1" dirty="0" smtClean="0">
                <a:solidFill>
                  <a:schemeClr val="lt1"/>
                </a:solidFill>
              </a:rPr>
              <a:t>assunto</a:t>
            </a:r>
            <a:endParaRPr lang="pt-BR" b="1" dirty="0">
              <a:solidFill>
                <a:schemeClr val="lt1"/>
              </a:solidFill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6501266" y="955220"/>
            <a:ext cx="1277594" cy="129460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" name="Google Shape;100;p20"/>
          <p:cNvSpPr/>
          <p:nvPr/>
        </p:nvSpPr>
        <p:spPr>
          <a:xfrm rot="1473078">
            <a:off x="5300257" y="1194571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6254166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" name="Google Shape;102;p20"/>
          <p:cNvSpPr/>
          <p:nvPr/>
        </p:nvSpPr>
        <p:spPr>
          <a:xfrm rot="2487314">
            <a:off x="6048306" y="1931447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49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ctrTitle" idx="4294967295"/>
          </p:nvPr>
        </p:nvSpPr>
        <p:spPr>
          <a:xfrm>
            <a:off x="1918700" y="1093662"/>
            <a:ext cx="5306700" cy="68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</a:rPr>
              <a:t>Thanks!</a:t>
            </a:r>
            <a:endParaRPr sz="6000" dirty="0">
              <a:solidFill>
                <a:schemeClr val="accent6"/>
              </a:solidFill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4294967295"/>
          </p:nvPr>
        </p:nvSpPr>
        <p:spPr>
          <a:xfrm>
            <a:off x="1918700" y="1866196"/>
            <a:ext cx="5306700" cy="24540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</a:rPr>
              <a:t>Any questions?</a:t>
            </a:r>
            <a:endParaRPr sz="36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Find me </a:t>
            </a:r>
            <a:r>
              <a:rPr lang="en" dirty="0" smtClean="0">
                <a:solidFill>
                  <a:schemeClr val="lt1"/>
                </a:solidFill>
              </a:rPr>
              <a:t>at: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lt1"/>
                </a:solidFill>
              </a:rPr>
              <a:t>sec.proens@uftm.edu.br</a:t>
            </a:r>
            <a:endParaRPr lang="en" dirty="0" smtClean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lt1"/>
                </a:solidFill>
              </a:rPr>
              <a:t>meiv.rosa@uftm.edu.br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b="1" dirty="0" smtClean="0">
                <a:solidFill>
                  <a:schemeClr val="lt1"/>
                </a:solidFill>
              </a:rPr>
              <a:t>3700-6139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157</Words>
  <Application>Microsoft Office PowerPoint</Application>
  <PresentationFormat>Apresentação na tela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Patrick Hand SC</vt:lpstr>
      <vt:lpstr>Arial</vt:lpstr>
      <vt:lpstr>Patrick Hand</vt:lpstr>
      <vt:lpstr>Talbot template</vt:lpstr>
      <vt:lpstr>Arquivologia</vt:lpstr>
      <vt:lpstr>Apresentação do PowerPoint</vt:lpstr>
      <vt:lpstr> Arquivos</vt:lpstr>
      <vt:lpstr>Organização!</vt:lpstr>
      <vt:lpstr>Apresentação do PowerPoint</vt:lpstr>
      <vt:lpstr>Uso</vt:lpstr>
      <vt:lpstr>Gênero</vt:lpstr>
      <vt:lpstr>Método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Inspiron</dc:creator>
  <cp:lastModifiedBy>Inspiron</cp:lastModifiedBy>
  <cp:revision>16</cp:revision>
  <dcterms:modified xsi:type="dcterms:W3CDTF">2020-08-20T16:50:53Z</dcterms:modified>
</cp:coreProperties>
</file>